
<file path=[Content_Types].xml><?xml version="1.0" encoding="utf-8"?>
<Types xmlns="http://schemas.openxmlformats.org/package/2006/content-types">
  <Override PartName="/ppt/notesSlides/notesSlide4.xml" ContentType="application/vnd.openxmlformats-officedocument.presentationml.notesSlide+xml"/>
  <Override PartName="/ppt/embeddings/Microsoft_Equation12.bin" ContentType="application/vnd.openxmlformats-officedocument.oleObject"/>
  <Override PartName="/ppt/slides/slide9.xml" ContentType="application/vnd.openxmlformats-officedocument.presentationml.slide+xml"/>
  <Default Extension="emf" ContentType="image/x-emf"/>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Override PartName="/ppt/embeddings/Microsoft_Equation7.bin" ContentType="application/vnd.openxmlformats-officedocument.oleObject"/>
  <Override PartName="/ppt/notesSlides/notesSlide9.xml" ContentType="application/vnd.openxmlformats-officedocument.presentationml.notesSlide+xml"/>
  <Override PartName="/ppt/notesSlides/notesSlide16.xml" ContentType="application/vnd.openxmlformats-officedocument.presentationml.notesSlide+xml"/>
  <Override PartName="/ppt/slides/slide10.xml" ContentType="application/vnd.openxmlformats-officedocument.presentationml.slide+xml"/>
  <Override PartName="/ppt/slideLayouts/slideLayout5.xml" ContentType="application/vnd.openxmlformats-officedocument.presentationml.slideLayout+xml"/>
  <Override PartName="/ppt/notesMasters/notesMaster1.xml" ContentType="application/vnd.openxmlformats-officedocument.presentationml.notesMaster+xml"/>
  <Override PartName="/ppt/slides/slide1.xml" ContentType="application/vnd.openxmlformats-officedocument.presentationml.slide+xml"/>
  <Override PartName="/ppt/embeddings/Microsoft_Equation3.bin" ContentType="application/vnd.openxmlformats-officedocument.oleObject"/>
  <Override PartName="/ppt/notesSlides/notesSlide12.xml" ContentType="application/vnd.openxmlformats-officedocument.presentationml.notesSlide+xml"/>
  <Default Extension="jpeg" ContentType="image/jpeg"/>
  <Override PartName="/ppt/theme/theme2.xml" ContentType="application/vnd.openxmlformats-officedocument.theme+xml"/>
  <Override PartName="/ppt/slideLayouts/slideLayout1.xml" ContentType="application/vnd.openxmlformats-officedocument.presentationml.slideLayout+xml"/>
  <Override PartName="/docProps/app.xml" ContentType="application/vnd.openxmlformats-officedocument.extended-properties+xml"/>
  <Default Extension="rels" ContentType="application/vnd.openxmlformats-package.relationships+xml"/>
  <Override PartName="/ppt/embeddings/Microsoft_Equation17.bin" ContentType="application/vnd.openxmlformats-officedocument.oleObject"/>
  <Default Extension="xml" ContentType="application/xml"/>
  <Override PartName="/ppt/notesSlides/notesSlide5.xml" ContentType="application/vnd.openxmlformats-officedocument.presentationml.notesSlide+xml"/>
  <Override PartName="/ppt/tableStyles.xml" ContentType="application/vnd.openxmlformats-officedocument.presentationml.tableStyles+xml"/>
  <Override PartName="/ppt/embeddings/Microsoft_Equation13.bin" ContentType="application/vnd.openxmlformats-officedocument.oleObject"/>
  <Override PartName="/ppt/slides/slide15.xml" ContentType="application/vnd.openxmlformats-officedocument.presentationml.slide+xml"/>
  <Override PartName="/ppt/notesSlides/notesSlide1.xml" ContentType="application/vnd.openxmlformats-officedocument.presentationml.notesSlide+xml"/>
  <Override PartName="/ppt/slides/slide6.xml" ContentType="application/vnd.openxmlformats-officedocument.presentationml.slide+xml"/>
  <Override PartName="/ppt/embeddings/oleObject1.bin" ContentType="application/vnd.openxmlformats-officedocument.oleObject"/>
  <Override PartName="/ppt/embeddings/Microsoft_Equation8.bin" ContentType="application/vnd.openxmlformats-officedocument.oleObject"/>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notesSlides/notesSlide13.xml" ContentType="application/vnd.openxmlformats-officedocument.presentationml.notesSlide+xml"/>
  <Override PartName="/ppt/slides/slide2.xml" ContentType="application/vnd.openxmlformats-officedocument.presentationml.slide+xml"/>
  <Override PartName="/ppt/embeddings/Microsoft_Equation4.bin" ContentType="application/vnd.openxmlformats-officedocument.oleObject"/>
  <Default Extension="png" ContentType="image/png"/>
  <Override PartName="/ppt/slideLayouts/slideLayout2.xml" ContentType="application/vnd.openxmlformats-officedocument.presentationml.slideLayout+xml"/>
  <Override PartName="/ppt/notesSlides/notesSlide6.xml" ContentType="application/vnd.openxmlformats-officedocument.presentationml.notesSlide+xml"/>
  <Override PartName="/ppt/embeddings/Microsoft_Equation14.bin" ContentType="application/vnd.openxmlformats-officedocument.oleObject"/>
  <Override PartName="/ppt/slides/slide16.xml" ContentType="application/vnd.openxmlformats-officedocument.presentationml.slide+xml"/>
  <Override PartName="/ppt/notesSlides/notesSlide2.xml" ContentType="application/vnd.openxmlformats-officedocument.presentationml.notesSlide+xml"/>
  <Override PartName="/ppt/embeddings/Microsoft_Equation10.bin" ContentType="application/vnd.openxmlformats-officedocument.oleObject"/>
  <Override PartName="/ppt/slides/slide7.xml" ContentType="application/vnd.openxmlformats-officedocument.presentationml.slide+xml"/>
  <Override PartName="/ppt/embeddings/Microsoft_Equation9.bin" ContentType="application/vnd.openxmlformats-officedocument.oleObject"/>
  <Override PartName="/ppt/presentation.xml" ContentType="application/vnd.openxmlformats-officedocument.presentationml.presentation.main+xml"/>
  <Override PartName="/ppt/embeddings/oleObject2.bin" ContentType="application/vnd.openxmlformats-officedocument.oleObject"/>
  <Override PartName="/ppt/slides/slide12.xml" ContentType="application/vnd.openxmlformats-officedocument.presentationml.slide+xml"/>
  <Override PartName="/ppt/slideLayouts/slideLayout7.xml" ContentType="application/vnd.openxmlformats-officedocument.presentationml.slideLayout+xml"/>
  <Default Extension="vml" ContentType="application/vnd.openxmlformats-officedocument.vmlDrawing"/>
  <Override PartName="/ppt/slides/slide3.xml" ContentType="application/vnd.openxmlformats-officedocument.presentationml.slide+xml"/>
  <Override PartName="/ppt/embeddings/Microsoft_Equation5.bin" ContentType="application/vnd.openxmlformats-officedocument.oleObject"/>
  <Override PartName="/ppt/notesSlides/notesSlide14.xml" ContentType="application/vnd.openxmlformats-officedocument.presentationml.notesSlide+xml"/>
  <Override PartName="/ppt/slideLayouts/slideLayout3.xml" ContentType="application/vnd.openxmlformats-officedocument.presentationml.slideLayout+xml"/>
  <Override PartName="/ppt/embeddings/Microsoft_Equation1.bin" ContentType="application/vnd.openxmlformats-officedocument.oleObject"/>
  <Override PartName="/ppt/notesSlides/notesSlide7.xml" ContentType="application/vnd.openxmlformats-officedocument.presentationml.notesSlide+xml"/>
  <Override PartName="/ppt/embeddings/Microsoft_Equation15.bin" ContentType="application/vnd.openxmlformats-officedocument.oleObject"/>
  <Override PartName="/ppt/slides/slide17.xml" ContentType="application/vnd.openxmlformats-officedocument.presentationml.slide+xml"/>
  <Override PartName="/ppt/notesSlides/notesSlide3.xml" ContentType="application/vnd.openxmlformats-officedocument.presentationml.notesSlide+xml"/>
  <Override PartName="/ppt/notesSlides/notesSlide10.xml" ContentType="application/vnd.openxmlformats-officedocument.presentationml.notesSlide+xml"/>
  <Override PartName="/ppt/slides/slide8.xml" ContentType="application/vnd.openxmlformats-officedocument.presentationml.slide+xml"/>
  <Override PartName="/ppt/embeddings/Microsoft_Equation11.bin" ContentType="application/vnd.openxmlformats-officedocument.oleObject"/>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notesSlides/notesSlide8.xml" ContentType="application/vnd.openxmlformats-officedocument.presentationml.notesSlide+xml"/>
  <Override PartName="/ppt/embeddings/Microsoft_Equation6.bin" ContentType="application/vnd.openxmlformats-officedocument.oleObject"/>
  <Default Extension="wmf" ContentType="image/x-wmf"/>
  <Override PartName="/ppt/notesSlides/notesSlide11.xml" ContentType="application/vnd.openxmlformats-officedocument.presentationml.notesSlide+xml"/>
  <Override PartName="/ppt/slideLayouts/slideLayout4.xml" ContentType="application/vnd.openxmlformats-officedocument.presentationml.slideLayout+xml"/>
  <Override PartName="/ppt/notesSlides/notesSlide15.xml" ContentType="application/vnd.openxmlformats-officedocument.presentationml.notesSlide+xml"/>
  <Override PartName="/ppt/embeddings/Microsoft_Equation2.bin" ContentType="application/vnd.openxmlformats-officedocument.oleObject"/>
  <Override PartName="/ppt/slideMasters/slideMaster1.xml" ContentType="application/vnd.openxmlformats-officedocument.presentationml.slideMaster+xml"/>
  <Override PartName="/ppt/theme/theme1.xml" ContentType="application/vnd.openxmlformats-officedocument.theme+xml"/>
  <Override PartName="/ppt/viewProps.xml" ContentType="application/vnd.openxmlformats-officedocument.presentationml.viewProps+xml"/>
  <Default Extension="bin" ContentType="application/vnd.openxmlformats-officedocument.presentationml.printerSettings"/>
  <Override PartName="/ppt/embeddings/Microsoft_Equation16.bin" ContentType="application/vnd.openxmlformats-officedocument.oleObject"/>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19"/>
  </p:notesMasterIdLst>
  <p:sldIdLst>
    <p:sldId id="269" r:id="rId2"/>
    <p:sldId id="262" r:id="rId3"/>
    <p:sldId id="277" r:id="rId4"/>
    <p:sldId id="263" r:id="rId5"/>
    <p:sldId id="264" r:id="rId6"/>
    <p:sldId id="265" r:id="rId7"/>
    <p:sldId id="266" r:id="rId8"/>
    <p:sldId id="267" r:id="rId9"/>
    <p:sldId id="268" r:id="rId10"/>
    <p:sldId id="278" r:id="rId11"/>
    <p:sldId id="270" r:id="rId12"/>
    <p:sldId id="271" r:id="rId13"/>
    <p:sldId id="272" r:id="rId14"/>
    <p:sldId id="273" r:id="rId15"/>
    <p:sldId id="275" r:id="rId16"/>
    <p:sldId id="274" r:id="rId17"/>
    <p:sldId id="276" r:id="rId1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extLst>
    <p:ext uri="{E76CE94A-603C-4142-B9EB-6D1370010A27}">
      <p14:discardImageEditData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p14="http://schemas.microsoft.com/office/powerpoint/2010/main" xmlns:p="http://schemas.openxmlformats.org/presentationml/2006/main" xmlns:r="http://schemas.openxmlformats.org/officeDocument/2006/relationships" xmlns:a="http://schemas.openxmlformats.org/drawingml/2006/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5620"/>
    <p:restoredTop sz="47368" autoAdjust="0"/>
  </p:normalViewPr>
  <p:slideViewPr>
    <p:cSldViewPr snapToGrid="0" snapToObjects="1">
      <p:cViewPr>
        <p:scale>
          <a:sx n="100" d="100"/>
          <a:sy n="100" d="100"/>
        </p:scale>
        <p:origin x="-296" y="-8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interSettings" Target="printerSettings/printerSettings1.bin"/><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8.emf"/><Relationship Id="rId2" Type="http://schemas.openxmlformats.org/officeDocument/2006/relationships/image" Target="../media/image19.emf"/><Relationship Id="rId3" Type="http://schemas.openxmlformats.org/officeDocument/2006/relationships/image" Target="../media/image2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emf"/><Relationship Id="rId2" Type="http://schemas.openxmlformats.org/officeDocument/2006/relationships/image" Target="../media/image6.emf"/><Relationship Id="rId3" Type="http://schemas.openxmlformats.org/officeDocument/2006/relationships/image" Target="../media/image7.e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10.emf"/><Relationship Id="rId4" Type="http://schemas.openxmlformats.org/officeDocument/2006/relationships/image" Target="../media/image11.emf"/><Relationship Id="rId1" Type="http://schemas.openxmlformats.org/officeDocument/2006/relationships/image" Target="../media/image8.emf"/><Relationship Id="rId2" Type="http://schemas.openxmlformats.org/officeDocument/2006/relationships/image" Target="../media/image9.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3.emf"/><Relationship Id="rId2" Type="http://schemas.openxmlformats.org/officeDocument/2006/relationships/image" Target="../media/image14.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5.emf"/><Relationship Id="rId2" Type="http://schemas.openxmlformats.org/officeDocument/2006/relationships/image" Target="../media/image16.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652B12E-E030-DB46-9C35-198AB0B97C4E}" type="datetimeFigureOut">
              <a:rPr lang="en-US" smtClean="0"/>
              <a:pPr/>
              <a:t>7/8/12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0B87E9D-D5CB-3845-8A7D-0CC8B5935231}"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33488635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dirty="0" smtClean="0"/>
              <a:t>NOT A CLICKER</a:t>
            </a:r>
            <a:r>
              <a:rPr lang="en-US" baseline="0" dirty="0" smtClean="0"/>
              <a:t> – CLASS ACTIVITY</a:t>
            </a:r>
            <a:endParaRPr lang="en-US" dirty="0" smtClean="0"/>
          </a:p>
          <a:p>
            <a:pPr marL="0" marR="0" indent="0" algn="l" defTabSz="457200" rtl="0" eaLnBrk="0" fontAlgn="base" latinLnBrk="0" hangingPunct="0">
              <a:lnSpc>
                <a:spcPct val="100000"/>
              </a:lnSpc>
              <a:spcBef>
                <a:spcPct val="30000"/>
              </a:spcBef>
              <a:spcAft>
                <a:spcPct val="0"/>
              </a:spcAft>
              <a:buClrTx/>
              <a:buSzTx/>
              <a:buFontTx/>
              <a:buNone/>
              <a:tabLst/>
              <a:defRPr/>
            </a:pPr>
            <a:endParaRPr lang="en-US" dirty="0" smtClean="0"/>
          </a:p>
          <a:p>
            <a:r>
              <a:rPr lang="en-US" b="1" dirty="0" smtClean="0"/>
              <a:t>Fall</a:t>
            </a:r>
            <a:r>
              <a:rPr lang="en-US" b="1" baseline="0" dirty="0" smtClean="0"/>
              <a:t> 2011 Comments</a:t>
            </a:r>
            <a:endParaRPr lang="en-US" b="1" dirty="0" smtClean="0"/>
          </a:p>
          <a:p>
            <a:r>
              <a:rPr lang="en-US" dirty="0" smtClean="0"/>
              <a:t>No clicking, but this was a class activity to remind them about the </a:t>
            </a:r>
            <a:r>
              <a:rPr lang="en-US" dirty="0" err="1" smtClean="0"/>
              <a:t>multipole</a:t>
            </a:r>
            <a:r>
              <a:rPr lang="en-US" baseline="0" dirty="0" smtClean="0"/>
              <a:t> expansion, that E drops like 1/r^2 (or faster), and B like 1/r^3 (or faster) for localized sources, and thus EXB falls off faster than da grows, so this integral VANISHES at large S. Static charges do not radiate! Radiation refers to the part of the E and B fields that DOES contribute a finite amount to this integral. </a:t>
            </a:r>
          </a:p>
          <a:p>
            <a:endParaRPr lang="en-US" baseline="0" dirty="0" smtClean="0"/>
          </a:p>
          <a:p>
            <a:endParaRPr lang="en-US" baseline="0" dirty="0" smtClean="0"/>
          </a:p>
          <a:p>
            <a:r>
              <a:rPr lang="en-US" baseline="0" dirty="0" smtClean="0"/>
              <a:t>==============================</a:t>
            </a:r>
          </a:p>
          <a:p>
            <a:r>
              <a:rPr lang="en-US" baseline="0" dirty="0" smtClean="0"/>
              <a:t>Written by SJP in PHYS 3320 Fa11</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20737D2B-F4D4-8E43-810E-08EF173F04EC}" type="slidenum">
              <a:rPr lang="en-US" smtClean="0"/>
              <a:pPr>
                <a:defRPr/>
              </a:pPr>
              <a:t>2</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064121823"/>
      </p:ext>
    </p:extLst>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Class:</a:t>
            </a:r>
            <a:r>
              <a:rPr lang="en-US" baseline="0" dirty="0" smtClean="0"/>
              <a:t> MATH/PHYSICS</a:t>
            </a:r>
            <a:br>
              <a:rPr lang="en-US" baseline="0" dirty="0" smtClean="0"/>
            </a:br>
            <a:r>
              <a:rPr lang="en-US" baseline="0" dirty="0" smtClean="0"/>
              <a:t>Correct Answer: B</a:t>
            </a:r>
            <a:endParaRPr lang="en-US" dirty="0" smtClean="0"/>
          </a:p>
          <a:p>
            <a:r>
              <a:rPr lang="en-US" dirty="0" smtClean="0"/>
              <a:t>________________________________</a:t>
            </a:r>
          </a:p>
          <a:p>
            <a:r>
              <a:rPr lang="en-US" dirty="0" smtClean="0"/>
              <a:t>Physics 3320 Fa11 (SJP) Lecture</a:t>
            </a:r>
            <a:r>
              <a:rPr lang="en-US" baseline="0" dirty="0" smtClean="0"/>
              <a:t> </a:t>
            </a:r>
            <a:r>
              <a:rPr lang="en-US" dirty="0" smtClean="0"/>
              <a:t>37</a:t>
            </a:r>
          </a:p>
          <a:p>
            <a:r>
              <a:rPr lang="en-US" dirty="0" smtClean="0"/>
              <a:t>0, [[74]], 5, 16, 5</a:t>
            </a:r>
          </a:p>
          <a:p>
            <a:r>
              <a:rPr lang="en-US" dirty="0" smtClean="0"/>
              <a:t>Physics 3320 Sp12 (MD) Lecture 30</a:t>
            </a:r>
          </a:p>
          <a:p>
            <a:r>
              <a:rPr lang="en-US" dirty="0" smtClean="0"/>
              <a:t>3, [[97]], 0, 0, 0</a:t>
            </a:r>
          </a:p>
          <a:p>
            <a:r>
              <a:rPr lang="en-US" dirty="0" smtClean="0"/>
              <a:t>________________________________</a:t>
            </a:r>
          </a:p>
          <a:p>
            <a:r>
              <a:rPr lang="en-US" b="1" dirty="0" smtClean="0"/>
              <a:t>Fall</a:t>
            </a:r>
            <a:r>
              <a:rPr lang="en-US" b="1" baseline="0" dirty="0" smtClean="0"/>
              <a:t> 2011 Comments</a:t>
            </a:r>
            <a:endParaRPr lang="en-US" b="1" dirty="0" smtClean="0"/>
          </a:p>
          <a:p>
            <a:r>
              <a:rPr lang="en-US" dirty="0" smtClean="0"/>
              <a:t>We talked about this last class, but it was a *long*</a:t>
            </a:r>
            <a:r>
              <a:rPr lang="en-US" baseline="0" dirty="0" smtClean="0"/>
              <a:t> discussion, students were confused and struggling. When I asked people “which direction is this wave propagating”, they didn’t know, or knew by memory but could not argue it from the formula. There was very weak understanding of the connection of this back to plane waves, though we drew it out in the discussion (</a:t>
            </a:r>
            <a:r>
              <a:rPr lang="en-US" baseline="0" dirty="0" smtClean="0"/>
              <a:t>e.g., </a:t>
            </a:r>
            <a:r>
              <a:rPr lang="en-US" baseline="0" dirty="0" smtClean="0"/>
              <a:t>writing down a formula for B pointing in </a:t>
            </a:r>
            <a:r>
              <a:rPr lang="en-US" baseline="0" dirty="0" smtClean="0"/>
              <a:t>x-hat </a:t>
            </a:r>
            <a:r>
              <a:rPr lang="en-US" baseline="0" dirty="0" smtClean="0"/>
              <a:t>direction, traveling in </a:t>
            </a:r>
            <a:r>
              <a:rPr lang="en-US" baseline="0" dirty="0" err="1" smtClean="0"/>
              <a:t>z</a:t>
            </a:r>
            <a:r>
              <a:rPr lang="en-US" baseline="0" dirty="0" smtClean="0"/>
              <a:t>-direction</a:t>
            </a:r>
            <a:r>
              <a:rPr lang="en-US" baseline="0" dirty="0" smtClean="0"/>
              <a:t>, and comparing) Students were arguing that E must be perpendicular to B, but then some students noted that </a:t>
            </a:r>
            <a:r>
              <a:rPr lang="en-US" baseline="0" dirty="0" err="1" smtClean="0"/>
              <a:t>z</a:t>
            </a:r>
            <a:r>
              <a:rPr lang="en-US" baseline="0" dirty="0" smtClean="0"/>
              <a:t>-hat </a:t>
            </a:r>
            <a:r>
              <a:rPr lang="en-US" baseline="0" dirty="0" smtClean="0"/>
              <a:t>is perpendicular to </a:t>
            </a:r>
            <a:r>
              <a:rPr lang="en-US" baseline="0" dirty="0" smtClean="0"/>
              <a:t>phi-hat </a:t>
            </a:r>
            <a:r>
              <a:rPr lang="en-US" baseline="0" dirty="0" smtClean="0"/>
              <a:t>(so it became one of the popular wrong answers) They remembered Griffiths “donut picture”, but did not understand </a:t>
            </a:r>
            <a:r>
              <a:rPr lang="en-US" baseline="0" dirty="0" smtClean="0"/>
              <a:t>it </a:t>
            </a:r>
            <a:r>
              <a:rPr lang="en-US" baseline="0" dirty="0" smtClean="0"/>
              <a:t>is merely showing the sin^2(theta) dependence of intensity, not the direction of propagation</a:t>
            </a:r>
            <a:r>
              <a:rPr lang="en-US" baseline="0" dirty="0" smtClean="0"/>
              <a:t>! </a:t>
            </a:r>
            <a:endParaRPr lang="en-US" dirty="0" smtClean="0"/>
          </a:p>
          <a:p>
            <a:endParaRPr lang="en-US" dirty="0" smtClean="0"/>
          </a:p>
          <a:p>
            <a:r>
              <a:rPr lang="en-US" dirty="0" smtClean="0"/>
              <a:t>Notes</a:t>
            </a:r>
          </a:p>
          <a:p>
            <a:r>
              <a:rPr lang="en-US" sz="1200" b="1" kern="1200" dirty="0" smtClean="0">
                <a:solidFill>
                  <a:schemeClr val="tx1"/>
                </a:solidFill>
                <a:latin typeface="+mn-lt"/>
                <a:ea typeface="ＭＳ Ｐゴシック" pitchFamily="-106" charset="-128"/>
                <a:cs typeface="ＭＳ Ｐゴシック" pitchFamily="-106" charset="-128"/>
              </a:rPr>
              <a:t>Baily: </a:t>
            </a:r>
            <a:r>
              <a:rPr lang="en-US" sz="1200" kern="1200" dirty="0" smtClean="0">
                <a:solidFill>
                  <a:schemeClr val="tx1"/>
                </a:solidFill>
                <a:latin typeface="+mn-lt"/>
                <a:ea typeface="ＭＳ Ｐゴシック" pitchFamily="-106" charset="-128"/>
                <a:cs typeface="ＭＳ Ｐゴシック" pitchFamily="-106" charset="-128"/>
              </a:rPr>
              <a:t>Before discussion, about 60%</a:t>
            </a:r>
            <a:r>
              <a:rPr lang="en-US" sz="1200" kern="1200" dirty="0" smtClean="0">
                <a:solidFill>
                  <a:schemeClr val="tx1"/>
                </a:solidFill>
                <a:latin typeface="+mn-lt"/>
                <a:ea typeface="ＭＳ Ｐゴシック" pitchFamily="-106" charset="-128"/>
                <a:cs typeface="ＭＳ Ｐゴシック" pitchFamily="-106" charset="-128"/>
              </a:rPr>
              <a:t> chose</a:t>
            </a:r>
            <a:r>
              <a:rPr lang="en-US" sz="1200" kern="1200" baseline="0" dirty="0" smtClean="0">
                <a:solidFill>
                  <a:schemeClr val="tx1"/>
                </a:solidFill>
                <a:latin typeface="+mn-lt"/>
                <a:ea typeface="ＭＳ Ｐゴシック" pitchFamily="-106" charset="-128"/>
                <a:cs typeface="ＭＳ Ｐゴシック" pitchFamily="-106" charset="-128"/>
              </a:rPr>
              <a:t> B</a:t>
            </a:r>
            <a:r>
              <a:rPr lang="en-US" sz="1200" kern="1200" dirty="0" smtClean="0">
                <a:solidFill>
                  <a:schemeClr val="tx1"/>
                </a:solidFill>
                <a:latin typeface="+mn-lt"/>
                <a:ea typeface="ＭＳ Ｐゴシック" pitchFamily="-106" charset="-128"/>
                <a:cs typeface="ＭＳ Ｐゴシック" pitchFamily="-106" charset="-128"/>
              </a:rPr>
              <a:t>, </a:t>
            </a:r>
            <a:r>
              <a:rPr lang="en-US" sz="1200" kern="1200" dirty="0" smtClean="0">
                <a:solidFill>
                  <a:schemeClr val="tx1"/>
                </a:solidFill>
                <a:latin typeface="+mn-lt"/>
                <a:ea typeface="ＭＳ Ｐゴシック" pitchFamily="-106" charset="-128"/>
                <a:cs typeface="ＭＳ Ｐゴシック" pitchFamily="-106" charset="-128"/>
              </a:rPr>
              <a:t>rest split on</a:t>
            </a:r>
            <a:r>
              <a:rPr lang="en-US" sz="1200" kern="1200" dirty="0" smtClean="0">
                <a:solidFill>
                  <a:schemeClr val="tx1"/>
                </a:solidFill>
                <a:latin typeface="+mn-lt"/>
                <a:ea typeface="ＭＳ Ｐゴシック" pitchFamily="-106" charset="-128"/>
                <a:cs typeface="ＭＳ Ｐゴシック" pitchFamily="-106" charset="-128"/>
              </a:rPr>
              <a:t> C</a:t>
            </a:r>
            <a:r>
              <a:rPr lang="en-US" sz="1200" kern="1200" baseline="0" dirty="0" smtClean="0">
                <a:solidFill>
                  <a:schemeClr val="tx1"/>
                </a:solidFill>
                <a:latin typeface="+mn-lt"/>
                <a:ea typeface="ＭＳ Ｐゴシック" pitchFamily="-106" charset="-128"/>
                <a:cs typeface="ＭＳ Ｐゴシック" pitchFamily="-106" charset="-128"/>
              </a:rPr>
              <a:t> &amp; D</a:t>
            </a:r>
            <a:r>
              <a:rPr lang="en-US" sz="1200" kern="1200" dirty="0" smtClean="0">
                <a:solidFill>
                  <a:schemeClr val="tx1"/>
                </a:solidFill>
                <a:latin typeface="+mn-lt"/>
                <a:ea typeface="ＭＳ Ｐゴシック" pitchFamily="-106" charset="-128"/>
                <a:cs typeface="ＭＳ Ｐゴシック" pitchFamily="-106" charset="-128"/>
              </a:rPr>
              <a:t>.  </a:t>
            </a:r>
            <a:r>
              <a:rPr lang="en-US" sz="1200" kern="1200" dirty="0" smtClean="0">
                <a:solidFill>
                  <a:schemeClr val="tx1"/>
                </a:solidFill>
                <a:latin typeface="+mn-lt"/>
                <a:ea typeface="ＭＳ Ｐゴシック" pitchFamily="-106" charset="-128"/>
                <a:cs typeface="ＭＳ Ｐゴシック" pitchFamily="-106" charset="-128"/>
              </a:rPr>
              <a:t>About 75% correct after discussion, z-hat still most popular incorrect choice.  A student argues that z-hat is tempting since it always points perpendicular to phi-hat.</a:t>
            </a:r>
          </a:p>
          <a:p>
            <a:endParaRPr lang="en-US" sz="1200" kern="1200" dirty="0" smtClean="0">
              <a:solidFill>
                <a:schemeClr val="tx1"/>
              </a:solidFill>
              <a:latin typeface="+mn-lt"/>
              <a:ea typeface="ＭＳ Ｐゴシック" pitchFamily="-106" charset="-128"/>
              <a:cs typeface="ＭＳ Ｐゴシック" pitchFamily="-106" charset="-128"/>
            </a:endParaRPr>
          </a:p>
          <a:p>
            <a:r>
              <a:rPr lang="en-US" sz="1200" b="1" kern="1200" dirty="0" smtClean="0">
                <a:solidFill>
                  <a:schemeClr val="tx1"/>
                </a:solidFill>
                <a:latin typeface="+mn-lt"/>
                <a:ea typeface="ＭＳ Ｐゴシック" pitchFamily="-106" charset="-128"/>
                <a:cs typeface="ＭＳ Ｐゴシック" pitchFamily="-106" charset="-128"/>
              </a:rPr>
              <a:t>LA:</a:t>
            </a:r>
            <a:r>
              <a:rPr lang="en-US" sz="1200" b="0" kern="1200" dirty="0" smtClean="0">
                <a:solidFill>
                  <a:schemeClr val="tx1"/>
                </a:solidFill>
                <a:latin typeface="+mn-lt"/>
                <a:ea typeface="ＭＳ Ｐゴシック" pitchFamily="-106" charset="-128"/>
                <a:cs typeface="ＭＳ Ｐゴシック" pitchFamily="-106" charset="-128"/>
              </a:rPr>
              <a:t> During </a:t>
            </a:r>
            <a:r>
              <a:rPr lang="en-US" sz="1200" b="0" kern="1200" dirty="0" smtClean="0">
                <a:solidFill>
                  <a:schemeClr val="tx1"/>
                </a:solidFill>
                <a:latin typeface="+mn-lt"/>
                <a:ea typeface="ＭＳ Ｐゴシック" pitchFamily="-106" charset="-128"/>
                <a:cs typeface="ＭＳ Ｐゴシック" pitchFamily="-106" charset="-128"/>
              </a:rPr>
              <a:t>the class discussion,</a:t>
            </a:r>
            <a:r>
              <a:rPr lang="en-US" sz="1200" b="0" kern="1200" dirty="0" smtClean="0">
                <a:solidFill>
                  <a:schemeClr val="tx1"/>
                </a:solidFill>
                <a:latin typeface="+mn-lt"/>
                <a:ea typeface="ＭＳ Ｐゴシック" pitchFamily="-106" charset="-128"/>
                <a:cs typeface="ＭＳ Ｐゴシック" pitchFamily="-106" charset="-128"/>
              </a:rPr>
              <a:t> one</a:t>
            </a:r>
            <a:r>
              <a:rPr lang="en-US" sz="1200" b="0" kern="1200" baseline="0" dirty="0" smtClean="0">
                <a:solidFill>
                  <a:schemeClr val="tx1"/>
                </a:solidFill>
                <a:latin typeface="+mn-lt"/>
                <a:ea typeface="ＭＳ Ｐゴシック" pitchFamily="-106" charset="-128"/>
                <a:cs typeface="ＭＳ Ｐゴシック" pitchFamily="-106" charset="-128"/>
              </a:rPr>
              <a:t> student</a:t>
            </a:r>
            <a:r>
              <a:rPr lang="en-US" sz="1200" b="0" kern="1200" dirty="0" smtClean="0">
                <a:solidFill>
                  <a:schemeClr val="tx1"/>
                </a:solidFill>
                <a:latin typeface="+mn-lt"/>
                <a:ea typeface="ＭＳ Ｐゴシック" pitchFamily="-106" charset="-128"/>
                <a:cs typeface="ＭＳ Ｐゴシック" pitchFamily="-106" charset="-128"/>
              </a:rPr>
              <a:t> said his </a:t>
            </a:r>
            <a:r>
              <a:rPr lang="en-US" sz="1200" b="0" kern="1200" dirty="0" smtClean="0">
                <a:solidFill>
                  <a:schemeClr val="tx1"/>
                </a:solidFill>
                <a:latin typeface="+mn-lt"/>
                <a:ea typeface="ＭＳ Ｐゴシック" pitchFamily="-106" charset="-128"/>
                <a:cs typeface="ＭＳ Ｐゴシック" pitchFamily="-106" charset="-128"/>
              </a:rPr>
              <a:t>method was to eliminate A and D right off the bat, and then eliminate</a:t>
            </a:r>
            <a:r>
              <a:rPr lang="en-US" sz="1200" b="0" kern="1200" dirty="0" smtClean="0">
                <a:solidFill>
                  <a:schemeClr val="tx1"/>
                </a:solidFill>
                <a:latin typeface="+mn-lt"/>
                <a:ea typeface="ＭＳ Ｐゴシック" pitchFamily="-106" charset="-128"/>
                <a:cs typeface="ＭＳ Ｐゴシック" pitchFamily="-106" charset="-128"/>
              </a:rPr>
              <a:t> C </a:t>
            </a:r>
            <a:r>
              <a:rPr lang="en-US" sz="1200" b="0" kern="1200" dirty="0" smtClean="0">
                <a:solidFill>
                  <a:schemeClr val="tx1"/>
                </a:solidFill>
                <a:latin typeface="+mn-lt"/>
                <a:ea typeface="ＭＳ Ｐゴシック" pitchFamily="-106" charset="-128"/>
                <a:cs typeface="ＭＳ Ｐゴシック" pitchFamily="-106" charset="-128"/>
              </a:rPr>
              <a:t>because he felt like the wave was "moving out" (I am guessing his argument was that the E field couldn't point in the same direction as the propagation of the wave, but it was hard to tell exactly what he was saying.) </a:t>
            </a:r>
            <a:r>
              <a:rPr lang="en-US" sz="1200" b="0" kern="1200" dirty="0" smtClean="0">
                <a:solidFill>
                  <a:schemeClr val="tx1"/>
                </a:solidFill>
                <a:latin typeface="+mn-lt"/>
                <a:ea typeface="ＭＳ Ｐゴシック" pitchFamily="-106" charset="-128"/>
                <a:cs typeface="ＭＳ Ｐゴシック" pitchFamily="-106" charset="-128"/>
              </a:rPr>
              <a:t> Another</a:t>
            </a:r>
            <a:r>
              <a:rPr lang="en-US" sz="1200" b="0" kern="1200" baseline="0" dirty="0" smtClean="0">
                <a:solidFill>
                  <a:schemeClr val="tx1"/>
                </a:solidFill>
                <a:latin typeface="+mn-lt"/>
                <a:ea typeface="ＭＳ Ｐゴシック" pitchFamily="-106" charset="-128"/>
                <a:cs typeface="ＭＳ Ｐゴシック" pitchFamily="-106" charset="-128"/>
              </a:rPr>
              <a:t> student</a:t>
            </a:r>
            <a:r>
              <a:rPr lang="en-US" sz="1200" b="0" kern="1200" dirty="0" smtClean="0">
                <a:solidFill>
                  <a:schemeClr val="tx1"/>
                </a:solidFill>
                <a:latin typeface="+mn-lt"/>
                <a:ea typeface="ＭＳ Ｐゴシック" pitchFamily="-106" charset="-128"/>
                <a:cs typeface="ＭＳ Ｐゴシック" pitchFamily="-106" charset="-128"/>
              </a:rPr>
              <a:t> </a:t>
            </a:r>
            <a:r>
              <a:rPr lang="en-US" sz="1200" b="0" kern="1200" dirty="0" smtClean="0">
                <a:solidFill>
                  <a:schemeClr val="tx1"/>
                </a:solidFill>
                <a:latin typeface="+mn-lt"/>
                <a:ea typeface="ＭＳ Ｐゴシック" pitchFamily="-106" charset="-128"/>
                <a:cs typeface="ＭＳ Ｐゴシック" pitchFamily="-106" charset="-128"/>
              </a:rPr>
              <a:t>said that E has to be perpendicular to B and to S.  Then someone else made an argument for D, and</a:t>
            </a:r>
            <a:r>
              <a:rPr lang="en-US" sz="1200" b="0" kern="1200" dirty="0" smtClean="0">
                <a:solidFill>
                  <a:schemeClr val="tx1"/>
                </a:solidFill>
                <a:latin typeface="+mn-lt"/>
                <a:ea typeface="ＭＳ Ｐゴシック" pitchFamily="-106" charset="-128"/>
                <a:cs typeface="ＭＳ Ｐゴシック" pitchFamily="-106" charset="-128"/>
              </a:rPr>
              <a:t> the</a:t>
            </a:r>
            <a:r>
              <a:rPr lang="en-US" sz="1200" b="0" kern="1200" baseline="0" dirty="0" smtClean="0">
                <a:solidFill>
                  <a:schemeClr val="tx1"/>
                </a:solidFill>
                <a:latin typeface="+mn-lt"/>
                <a:ea typeface="ＭＳ Ｐゴシック" pitchFamily="-106" charset="-128"/>
                <a:cs typeface="ＭＳ Ｐゴシック" pitchFamily="-106" charset="-128"/>
              </a:rPr>
              <a:t> first student</a:t>
            </a:r>
            <a:r>
              <a:rPr lang="en-US" sz="1200" b="0" kern="1200" dirty="0" smtClean="0">
                <a:solidFill>
                  <a:schemeClr val="tx1"/>
                </a:solidFill>
                <a:latin typeface="+mn-lt"/>
                <a:ea typeface="ＭＳ Ｐゴシック" pitchFamily="-106" charset="-128"/>
                <a:cs typeface="ＭＳ Ｐゴシック" pitchFamily="-106" charset="-128"/>
              </a:rPr>
              <a:t> </a:t>
            </a:r>
            <a:r>
              <a:rPr lang="en-US" sz="1200" b="0" kern="1200" dirty="0" smtClean="0">
                <a:solidFill>
                  <a:schemeClr val="tx1"/>
                </a:solidFill>
                <a:latin typeface="+mn-lt"/>
                <a:ea typeface="ＭＳ Ｐゴシック" pitchFamily="-106" charset="-128"/>
                <a:cs typeface="ＭＳ Ｐゴシック" pitchFamily="-106" charset="-128"/>
              </a:rPr>
              <a:t>said no because "we have a theta, phi, and r in our equation, so we must be using spherical coordinates" (so there should be no z-</a:t>
            </a:r>
            <a:r>
              <a:rPr lang="en-US" sz="1200" b="0" kern="1200" dirty="0" smtClean="0">
                <a:solidFill>
                  <a:schemeClr val="tx1"/>
                </a:solidFill>
                <a:latin typeface="+mn-lt"/>
                <a:ea typeface="ＭＳ Ｐゴシック" pitchFamily="-106" charset="-128"/>
                <a:cs typeface="ＭＳ Ｐゴシック" pitchFamily="-106" charset="-128"/>
              </a:rPr>
              <a:t>component).</a:t>
            </a:r>
            <a:endParaRPr lang="en-US" sz="1200" b="0" kern="1200" dirty="0" smtClean="0">
              <a:solidFill>
                <a:schemeClr val="tx1"/>
              </a:solidFill>
              <a:latin typeface="+mn-lt"/>
              <a:ea typeface="ＭＳ Ｐゴシック" pitchFamily="-106" charset="-128"/>
              <a:cs typeface="ＭＳ Ｐゴシック" pitchFamily="-106" charset="-128"/>
            </a:endParaRPr>
          </a:p>
          <a:p>
            <a:endParaRPr lang="en-US" sz="1200" b="0" kern="1200" dirty="0" smtClean="0">
              <a:solidFill>
                <a:schemeClr val="tx1"/>
              </a:solidFill>
              <a:latin typeface="+mn-lt"/>
              <a:ea typeface="ＭＳ Ｐゴシック" pitchFamily="-106" charset="-128"/>
              <a:cs typeface="ＭＳ Ｐゴシック" pitchFamily="-106" charset="-128"/>
            </a:endParaRPr>
          </a:p>
          <a:p>
            <a:r>
              <a:rPr lang="en-US" sz="1200" b="0" kern="1200" dirty="0" smtClean="0">
                <a:solidFill>
                  <a:schemeClr val="tx1"/>
                </a:solidFill>
                <a:latin typeface="+mn-lt"/>
                <a:ea typeface="ＭＳ Ｐゴシック" pitchFamily="-106" charset="-128"/>
                <a:cs typeface="ＭＳ Ｐゴシック" pitchFamily="-106" charset="-128"/>
              </a:rPr>
              <a:t>Steve asked a couple of times how we know that the wave is propagating in the r direction (or maybe instead how we know S points in the r hat direction), and no one really answered that question. I</a:t>
            </a:r>
            <a:r>
              <a:rPr lang="en-US" sz="1200" b="0" kern="1200" dirty="0" smtClean="0">
                <a:solidFill>
                  <a:schemeClr val="tx1"/>
                </a:solidFill>
                <a:latin typeface="+mn-lt"/>
                <a:ea typeface="ＭＳ Ｐゴシック" pitchFamily="-106" charset="-128"/>
                <a:cs typeface="ＭＳ Ｐゴシック" pitchFamily="-106" charset="-128"/>
              </a:rPr>
              <a:t> suspect </a:t>
            </a:r>
            <a:r>
              <a:rPr lang="en-US" sz="1200" b="0" kern="1200" dirty="0" smtClean="0">
                <a:solidFill>
                  <a:schemeClr val="tx1"/>
                </a:solidFill>
                <a:latin typeface="+mn-lt"/>
                <a:ea typeface="ＭＳ Ｐゴシック" pitchFamily="-106" charset="-128"/>
                <a:cs typeface="ＭＳ Ｐゴシック" pitchFamily="-106" charset="-128"/>
              </a:rPr>
              <a:t>the fact that the wave propagates </a:t>
            </a:r>
            <a:r>
              <a:rPr lang="en-US" sz="1200" b="0" kern="1200" dirty="0" smtClean="0">
                <a:solidFill>
                  <a:schemeClr val="tx1"/>
                </a:solidFill>
                <a:latin typeface="+mn-lt"/>
                <a:ea typeface="ＭＳ Ｐゴシック" pitchFamily="-106" charset="-128"/>
                <a:cs typeface="ＭＳ Ｐゴシック" pitchFamily="-106" charset="-128"/>
              </a:rPr>
              <a:t>in the </a:t>
            </a:r>
            <a:r>
              <a:rPr lang="en-US" sz="1200" b="0" kern="1200" dirty="0" err="1" smtClean="0">
                <a:solidFill>
                  <a:schemeClr val="tx1"/>
                </a:solidFill>
                <a:latin typeface="+mn-lt"/>
                <a:ea typeface="ＭＳ Ｐゴシック" pitchFamily="-106" charset="-128"/>
                <a:cs typeface="ＭＳ Ｐゴシック" pitchFamily="-106" charset="-128"/>
              </a:rPr>
              <a:t>r</a:t>
            </a:r>
            <a:r>
              <a:rPr lang="en-US" sz="1200" b="0" kern="1200" dirty="0" smtClean="0">
                <a:solidFill>
                  <a:schemeClr val="tx1"/>
                </a:solidFill>
                <a:latin typeface="+mn-lt"/>
                <a:ea typeface="ＭＳ Ｐゴシック" pitchFamily="-106" charset="-128"/>
                <a:cs typeface="ＭＳ Ｐゴシック" pitchFamily="-106" charset="-128"/>
              </a:rPr>
              <a:t>-direction </a:t>
            </a:r>
            <a:r>
              <a:rPr lang="en-US" sz="1200" b="0" kern="1200" dirty="0" smtClean="0">
                <a:solidFill>
                  <a:schemeClr val="tx1"/>
                </a:solidFill>
                <a:latin typeface="+mn-lt"/>
                <a:ea typeface="ＭＳ Ｐゴシック" pitchFamily="-106" charset="-128"/>
                <a:cs typeface="ＭＳ Ｐゴシック" pitchFamily="-106" charset="-128"/>
              </a:rPr>
              <a:t>because of the </a:t>
            </a:r>
            <a:r>
              <a:rPr lang="en-US" sz="1200" b="0" kern="1200" dirty="0" err="1" smtClean="0">
                <a:solidFill>
                  <a:schemeClr val="tx1"/>
                </a:solidFill>
                <a:latin typeface="+mn-lt"/>
                <a:ea typeface="ＭＳ Ｐゴシック" pitchFamily="-106" charset="-128"/>
                <a:cs typeface="ＭＳ Ｐゴシック" pitchFamily="-106" charset="-128"/>
              </a:rPr>
              <a:t>Cos(wt-wr/c</a:t>
            </a:r>
            <a:r>
              <a:rPr lang="en-US" sz="1200" b="0" kern="1200" dirty="0" smtClean="0">
                <a:solidFill>
                  <a:schemeClr val="tx1"/>
                </a:solidFill>
                <a:latin typeface="+mn-lt"/>
                <a:ea typeface="ＭＳ Ｐゴシック" pitchFamily="-106" charset="-128"/>
                <a:cs typeface="ＭＳ Ｐゴシック" pitchFamily="-106" charset="-128"/>
              </a:rPr>
              <a:t>) term </a:t>
            </a:r>
            <a:r>
              <a:rPr lang="en-US" sz="1200" b="0" kern="1200" dirty="0" smtClean="0">
                <a:solidFill>
                  <a:schemeClr val="tx1"/>
                </a:solidFill>
                <a:latin typeface="+mn-lt"/>
                <a:ea typeface="ＭＳ Ｐゴシック" pitchFamily="-106" charset="-128"/>
                <a:cs typeface="ＭＳ Ｐゴシック" pitchFamily="-106" charset="-128"/>
              </a:rPr>
              <a:t>was </a:t>
            </a:r>
            <a:r>
              <a:rPr lang="en-US" sz="1200" b="0" kern="1200" dirty="0" smtClean="0">
                <a:solidFill>
                  <a:schemeClr val="tx1"/>
                </a:solidFill>
                <a:latin typeface="+mn-lt"/>
                <a:ea typeface="ＭＳ Ｐゴシック" pitchFamily="-106" charset="-128"/>
                <a:cs typeface="ＭＳ Ｐゴシック" pitchFamily="-106" charset="-128"/>
              </a:rPr>
              <a:t>somewhat missed by </a:t>
            </a:r>
            <a:r>
              <a:rPr lang="en-US" sz="1200" b="0" kern="1200" dirty="0" smtClean="0">
                <a:solidFill>
                  <a:schemeClr val="tx1"/>
                </a:solidFill>
                <a:latin typeface="+mn-lt"/>
                <a:ea typeface="ＭＳ Ｐゴシック" pitchFamily="-106" charset="-128"/>
                <a:cs typeface="ＭＳ Ｐゴシック" pitchFamily="-106" charset="-128"/>
              </a:rPr>
              <a:t>most </a:t>
            </a:r>
            <a:r>
              <a:rPr lang="en-US" sz="1200" b="0" kern="1200" dirty="0" smtClean="0">
                <a:solidFill>
                  <a:schemeClr val="tx1"/>
                </a:solidFill>
                <a:latin typeface="+mn-lt"/>
                <a:ea typeface="ＭＳ Ｐゴシック" pitchFamily="-106" charset="-128"/>
                <a:cs typeface="ＭＳ Ｐゴシック" pitchFamily="-106" charset="-128"/>
              </a:rPr>
              <a:t>students, even though we have covered that topic several times before.  Eventually Steve asked why we were approximating 2πc/w &gt;&gt; d, and no one had much of an explanation.</a:t>
            </a:r>
            <a:endParaRPr lang="en-US" sz="1200" b="0" kern="1200" dirty="0" smtClean="0">
              <a:solidFill>
                <a:schemeClr val="tx1"/>
              </a:solidFill>
              <a:latin typeface="+mn-lt"/>
              <a:ea typeface="ＭＳ Ｐゴシック" pitchFamily="-106" charset="-128"/>
              <a:cs typeface="ＭＳ Ｐゴシック" pitchFamily="-106" charset="-128"/>
            </a:endParaRPr>
          </a:p>
          <a:p>
            <a:endParaRPr lang="en-US" b="1" dirty="0" smtClean="0"/>
          </a:p>
          <a:p>
            <a:endParaRPr lang="en-US" dirty="0" smtClean="0"/>
          </a:p>
          <a:p>
            <a:r>
              <a:rPr lang="en-US" dirty="0" smtClean="0"/>
              <a:t>===============================</a:t>
            </a:r>
          </a:p>
          <a:p>
            <a:r>
              <a:rPr lang="en-US" dirty="0" smtClean="0"/>
              <a:t>Written</a:t>
            </a:r>
            <a:r>
              <a:rPr lang="en-US" baseline="0" dirty="0" smtClean="0"/>
              <a:t> by SJP in PHYS 3320 Fa11</a:t>
            </a:r>
          </a:p>
          <a:p>
            <a:endParaRPr lang="en-US" baseline="0" dirty="0" smtClean="0"/>
          </a:p>
        </p:txBody>
      </p:sp>
      <p:sp>
        <p:nvSpPr>
          <p:cNvPr id="4" name="Slide Number Placeholder 3"/>
          <p:cNvSpPr>
            <a:spLocks noGrp="1"/>
          </p:cNvSpPr>
          <p:nvPr>
            <p:ph type="sldNum" sz="quarter" idx="10"/>
          </p:nvPr>
        </p:nvSpPr>
        <p:spPr/>
        <p:txBody>
          <a:bodyPr/>
          <a:lstStyle/>
          <a:p>
            <a:pPr>
              <a:defRPr/>
            </a:pPr>
            <a:fld id="{20737D2B-F4D4-8E43-810E-08EF173F04EC}" type="slidenum">
              <a:rPr lang="en-US" smtClean="0"/>
              <a:pPr>
                <a:defRPr/>
              </a:pPr>
              <a:t>11</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15212149"/>
      </p:ext>
    </p:extLst>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dirty="0" smtClean="0"/>
              <a:t>NOT A CLICKER</a:t>
            </a:r>
            <a:r>
              <a:rPr lang="en-US" baseline="0" dirty="0" smtClean="0"/>
              <a:t> – CLASS ACTIVITY</a:t>
            </a:r>
            <a:endParaRPr lang="en-US" dirty="0" smtClean="0"/>
          </a:p>
          <a:p>
            <a:endParaRPr lang="en-US" dirty="0" smtClean="0"/>
          </a:p>
          <a:p>
            <a:r>
              <a:rPr lang="en-US" b="1" dirty="0" smtClean="0"/>
              <a:t>Fall</a:t>
            </a:r>
            <a:r>
              <a:rPr lang="en-US" b="1" baseline="0" dirty="0" smtClean="0"/>
              <a:t> 2011 Comments</a:t>
            </a:r>
            <a:endParaRPr lang="en-US" b="1" dirty="0" smtClean="0"/>
          </a:p>
          <a:p>
            <a:r>
              <a:rPr lang="en-US" dirty="0" smtClean="0"/>
              <a:t>Good discussion, took our time on both</a:t>
            </a:r>
            <a:r>
              <a:rPr lang="en-US" baseline="0" dirty="0" smtClean="0"/>
              <a:t> of these. Doing the integral is not hard, but I had to draw out</a:t>
            </a:r>
            <a:r>
              <a:rPr lang="en-US" baseline="0" dirty="0" smtClean="0"/>
              <a:t> from </a:t>
            </a:r>
            <a:r>
              <a:rPr lang="en-US" baseline="0" dirty="0" smtClean="0"/>
              <a:t>them what “da” is (and what happened to the vector aspects of da and S?) </a:t>
            </a:r>
          </a:p>
          <a:p>
            <a:endParaRPr lang="en-US" baseline="0" dirty="0" smtClean="0"/>
          </a:p>
          <a:p>
            <a:r>
              <a:rPr lang="en-US" baseline="0" dirty="0" smtClean="0"/>
              <a:t>The 2nd </a:t>
            </a:r>
            <a:r>
              <a:rPr lang="en-US" baseline="0" dirty="0" smtClean="0"/>
              <a:t>question was much harder, we had to review what Intensity means, but even then, nobody was pulling out the integrand</a:t>
            </a:r>
            <a:r>
              <a:rPr lang="en-US" baseline="0" dirty="0" smtClean="0"/>
              <a:t> from </a:t>
            </a:r>
            <a:r>
              <a:rPr lang="en-US" baseline="0" dirty="0" smtClean="0"/>
              <a:t>the top formula as the answer (Some were invoking extra area </a:t>
            </a:r>
            <a:r>
              <a:rPr lang="en-US" baseline="0" dirty="0" smtClean="0"/>
              <a:t>elements. Not </a:t>
            </a:r>
            <a:r>
              <a:rPr lang="en-US" baseline="0" dirty="0" smtClean="0"/>
              <a:t>sure how to turn it into a clicker question, but might be worth trying) </a:t>
            </a:r>
          </a:p>
          <a:p>
            <a:endParaRPr lang="en-US" baseline="0" dirty="0" smtClean="0"/>
          </a:p>
          <a:p>
            <a:r>
              <a:rPr lang="en-US" baseline="0" dirty="0" smtClean="0"/>
              <a:t>=============================</a:t>
            </a:r>
          </a:p>
          <a:p>
            <a:r>
              <a:rPr lang="en-US" baseline="0" dirty="0" smtClean="0"/>
              <a:t>Written by SJP in PHYS 3320 Fa11</a:t>
            </a:r>
          </a:p>
          <a:p>
            <a:endParaRPr lang="en-US" baseline="0" dirty="0" smtClean="0"/>
          </a:p>
        </p:txBody>
      </p:sp>
      <p:sp>
        <p:nvSpPr>
          <p:cNvPr id="4" name="Slide Number Placeholder 3"/>
          <p:cNvSpPr>
            <a:spLocks noGrp="1"/>
          </p:cNvSpPr>
          <p:nvPr>
            <p:ph type="sldNum" sz="quarter" idx="10"/>
          </p:nvPr>
        </p:nvSpPr>
        <p:spPr/>
        <p:txBody>
          <a:bodyPr/>
          <a:lstStyle/>
          <a:p>
            <a:pPr>
              <a:defRPr/>
            </a:pPr>
            <a:fld id="{20737D2B-F4D4-8E43-810E-08EF173F04EC}" type="slidenum">
              <a:rPr lang="en-US" smtClean="0"/>
              <a:pPr>
                <a:defRPr/>
              </a:pPr>
              <a:t>12</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632253058"/>
      </p:ext>
    </p:extLst>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dirty="0" smtClean="0"/>
              <a:t>NOT A CLICKER –</a:t>
            </a:r>
            <a:r>
              <a:rPr lang="en-US" baseline="0" dirty="0" smtClean="0"/>
              <a:t> CLASS ACTIVITY/QUESTION</a:t>
            </a:r>
          </a:p>
          <a:p>
            <a:pPr marL="0" marR="0" indent="0" algn="l" defTabSz="457200" rtl="0" eaLnBrk="0" fontAlgn="base" latinLnBrk="0" hangingPunct="0">
              <a:lnSpc>
                <a:spcPct val="100000"/>
              </a:lnSpc>
              <a:spcBef>
                <a:spcPct val="30000"/>
              </a:spcBef>
              <a:spcAft>
                <a:spcPct val="0"/>
              </a:spcAft>
              <a:buClrTx/>
              <a:buSzTx/>
              <a:buFontTx/>
              <a:buNone/>
              <a:tabLst/>
              <a:defRPr/>
            </a:pPr>
            <a:endParaRPr lang="en-US" baseline="0" dirty="0" smtClean="0"/>
          </a:p>
          <a:p>
            <a:pPr marL="0" marR="0" indent="0" algn="l" defTabSz="457200" rtl="0" eaLnBrk="0" fontAlgn="base" latinLnBrk="0" hangingPunct="0">
              <a:lnSpc>
                <a:spcPct val="100000"/>
              </a:lnSpc>
              <a:spcBef>
                <a:spcPct val="30000"/>
              </a:spcBef>
              <a:spcAft>
                <a:spcPct val="0"/>
              </a:spcAft>
              <a:buClrTx/>
              <a:buSzTx/>
              <a:buFontTx/>
              <a:buNone/>
              <a:tabLst/>
              <a:defRPr/>
            </a:pPr>
            <a:r>
              <a:rPr lang="en-US" b="1" baseline="0" dirty="0" smtClean="0"/>
              <a:t>Fall 2011 Comments</a:t>
            </a:r>
          </a:p>
          <a:p>
            <a:pPr marL="0" marR="0" indent="0" algn="l" defTabSz="457200" rtl="0" eaLnBrk="0" fontAlgn="base" latinLnBrk="0" hangingPunct="0">
              <a:lnSpc>
                <a:spcPct val="100000"/>
              </a:lnSpc>
              <a:spcBef>
                <a:spcPct val="30000"/>
              </a:spcBef>
              <a:spcAft>
                <a:spcPct val="0"/>
              </a:spcAft>
              <a:buClrTx/>
              <a:buSzTx/>
              <a:buFontTx/>
              <a:buNone/>
              <a:tabLst/>
              <a:defRPr/>
            </a:pPr>
            <a:r>
              <a:rPr lang="en-US" baseline="0" dirty="0" smtClean="0"/>
              <a:t>Spent a lot of time  interpreting this formula – pointing out what it depends on. We drew the </a:t>
            </a:r>
            <a:r>
              <a:rPr lang="en-US" baseline="0" dirty="0" smtClean="0"/>
              <a:t>“Griffiths </a:t>
            </a:r>
            <a:r>
              <a:rPr lang="en-US" baseline="0" dirty="0" smtClean="0"/>
              <a:t>donut” and talked it through, many of them did not have a clear or unambiguous interpretation of that picture. Some thought it was “expanding in time”, others “rotating”… </a:t>
            </a:r>
            <a:endParaRPr lang="en-US" dirty="0" smtClean="0"/>
          </a:p>
          <a:p>
            <a:endParaRPr lang="en-US" dirty="0" smtClean="0"/>
          </a:p>
          <a:p>
            <a:r>
              <a:rPr lang="en-US" b="1" dirty="0" smtClean="0"/>
              <a:t>Baily:</a:t>
            </a:r>
            <a:r>
              <a:rPr lang="en-US" b="0" dirty="0" smtClean="0"/>
              <a:t> Found it helpful to point out what the oscillating dipole looks like from far away.  Far away along the dipole</a:t>
            </a:r>
            <a:r>
              <a:rPr lang="en-US" b="0" baseline="0" dirty="0" smtClean="0"/>
              <a:t> axis (</a:t>
            </a:r>
            <a:r>
              <a:rPr lang="en-US" b="0" baseline="0" dirty="0" err="1" smtClean="0"/>
              <a:t>z</a:t>
            </a:r>
            <a:r>
              <a:rPr lang="en-US" b="0" baseline="0" dirty="0" smtClean="0"/>
              <a:t>), there’s hardly any apparent change in the charge density, so the radiation is small there.  Far away in the plane of oscillation is where you see the maximum change with time.</a:t>
            </a:r>
          </a:p>
          <a:p>
            <a:endParaRPr lang="en-US" b="0" baseline="0" dirty="0" smtClean="0"/>
          </a:p>
          <a:p>
            <a:endParaRPr lang="en-US" dirty="0" smtClean="0"/>
          </a:p>
          <a:p>
            <a:r>
              <a:rPr lang="en-US" dirty="0" smtClean="0"/>
              <a:t>====================================</a:t>
            </a:r>
          </a:p>
          <a:p>
            <a:r>
              <a:rPr lang="en-US" dirty="0" smtClean="0"/>
              <a:t>Written</a:t>
            </a:r>
            <a:r>
              <a:rPr lang="en-US" baseline="0" dirty="0" smtClean="0"/>
              <a:t> by SJP in PHYS 3320 Fa11</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20737D2B-F4D4-8E43-810E-08EF173F04EC}" type="slidenum">
              <a:rPr lang="en-US" smtClean="0"/>
              <a:pPr>
                <a:defRPr/>
              </a:pPr>
              <a:t>13</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608819880"/>
      </p:ext>
    </p:extLst>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dirty="0" smtClean="0"/>
              <a:t>Class: MATH/PHYSICS</a:t>
            </a:r>
          </a:p>
          <a:p>
            <a:pPr marL="0" marR="0" indent="0" algn="l" defTabSz="457200" rtl="0" eaLnBrk="0" fontAlgn="base" latinLnBrk="0" hangingPunct="0">
              <a:lnSpc>
                <a:spcPct val="100000"/>
              </a:lnSpc>
              <a:spcBef>
                <a:spcPct val="30000"/>
              </a:spcBef>
              <a:spcAft>
                <a:spcPct val="0"/>
              </a:spcAft>
              <a:buClrTx/>
              <a:buSzTx/>
              <a:buFontTx/>
              <a:buNone/>
              <a:tabLst/>
              <a:defRPr/>
            </a:pPr>
            <a:r>
              <a:rPr lang="en-US" dirty="0" smtClean="0"/>
              <a:t>Correct</a:t>
            </a:r>
            <a:r>
              <a:rPr lang="en-US" baseline="0" dirty="0" smtClean="0"/>
              <a:t> Answer: C</a:t>
            </a:r>
            <a:endParaRPr lang="en-US" dirty="0" smtClean="0"/>
          </a:p>
          <a:p>
            <a:pPr marL="0" marR="0" indent="0" algn="l" defTabSz="457200" rtl="0" eaLnBrk="0" fontAlgn="base" latinLnBrk="0" hangingPunct="0">
              <a:lnSpc>
                <a:spcPct val="100000"/>
              </a:lnSpc>
              <a:spcBef>
                <a:spcPct val="30000"/>
              </a:spcBef>
              <a:spcAft>
                <a:spcPct val="0"/>
              </a:spcAft>
              <a:buClrTx/>
              <a:buSzTx/>
              <a:buFontTx/>
              <a:buNone/>
              <a:tabLst/>
              <a:defRPr/>
            </a:pPr>
            <a:r>
              <a:rPr lang="en-US" dirty="0" smtClean="0"/>
              <a:t>_________________________________</a:t>
            </a:r>
          </a:p>
          <a:p>
            <a:pPr marL="0" marR="0" indent="0" algn="l" defTabSz="457200" rtl="0" eaLnBrk="0" fontAlgn="base" latinLnBrk="0" hangingPunct="0">
              <a:lnSpc>
                <a:spcPct val="100000"/>
              </a:lnSpc>
              <a:spcBef>
                <a:spcPct val="30000"/>
              </a:spcBef>
              <a:spcAft>
                <a:spcPct val="0"/>
              </a:spcAft>
              <a:buClrTx/>
              <a:buSzTx/>
              <a:buFontTx/>
              <a:buNone/>
              <a:tabLst/>
              <a:defRPr/>
            </a:pPr>
            <a:r>
              <a:rPr lang="en-US" dirty="0" smtClean="0"/>
              <a:t>Physics 3320 Fa11 (SJP) Lecture</a:t>
            </a:r>
            <a:r>
              <a:rPr lang="en-US" baseline="0" dirty="0" smtClean="0"/>
              <a:t> </a:t>
            </a:r>
            <a:r>
              <a:rPr lang="en-US" dirty="0" smtClean="0"/>
              <a:t>37</a:t>
            </a:r>
          </a:p>
          <a:p>
            <a:r>
              <a:rPr lang="en-US" dirty="0" smtClean="0"/>
              <a:t>0, 9, [[91]], 0,0</a:t>
            </a:r>
          </a:p>
          <a:p>
            <a:r>
              <a:rPr lang="en-US" dirty="0" smtClean="0"/>
              <a:t>_________________________________</a:t>
            </a:r>
          </a:p>
          <a:p>
            <a:r>
              <a:rPr lang="en-US" b="1" dirty="0" smtClean="0"/>
              <a:t>Fall</a:t>
            </a:r>
            <a:r>
              <a:rPr lang="en-US" b="1" baseline="0" dirty="0" smtClean="0"/>
              <a:t> 2011 Comments</a:t>
            </a:r>
            <a:endParaRPr lang="en-US" b="1" dirty="0" smtClean="0"/>
          </a:p>
          <a:p>
            <a:r>
              <a:rPr lang="en-US" dirty="0" smtClean="0"/>
              <a:t>I used this to define</a:t>
            </a:r>
            <a:r>
              <a:rPr lang="en-US" baseline="0" dirty="0" smtClean="0"/>
              <a:t> radiation resistance, the final formula has some nice physics in it (e.g. </a:t>
            </a:r>
            <a:r>
              <a:rPr lang="en-US" baseline="0" dirty="0" err="1" smtClean="0"/>
              <a:t>Sqrt</a:t>
            </a:r>
            <a:r>
              <a:rPr lang="en-US" baseline="0" dirty="0" smtClean="0"/>
              <a:t>[mu0/eps0] = 377 Ohm, </a:t>
            </a:r>
            <a:r>
              <a:rPr lang="en-US" baseline="0" dirty="0" err="1" smtClean="0"/>
              <a:t>impedence</a:t>
            </a:r>
            <a:r>
              <a:rPr lang="en-US" baseline="0" dirty="0" smtClean="0"/>
              <a:t> of space! And,</a:t>
            </a:r>
            <a:r>
              <a:rPr lang="en-US" baseline="0" dirty="0" smtClean="0"/>
              <a:t>         d</a:t>
            </a:r>
            <a:r>
              <a:rPr lang="en-US" baseline="0" dirty="0" smtClean="0"/>
              <a:t>/lambda is small. </a:t>
            </a:r>
          </a:p>
          <a:p>
            <a:endParaRPr lang="en-US" baseline="0" dirty="0" smtClean="0"/>
          </a:p>
          <a:p>
            <a:r>
              <a:rPr lang="en-US" baseline="0" dirty="0" smtClean="0"/>
              <a:t>We talked about whether you WANT R to be big or small (they all wanted it to be small for a radio broadcaster, but I</a:t>
            </a:r>
            <a:r>
              <a:rPr lang="en-US" baseline="0" dirty="0" smtClean="0"/>
              <a:t> would </a:t>
            </a:r>
            <a:r>
              <a:rPr lang="en-US" baseline="0" dirty="0" smtClean="0"/>
              <a:t>argue you’d prefer a LOT of power output for a given current?) </a:t>
            </a:r>
          </a:p>
          <a:p>
            <a:endParaRPr lang="en-US" baseline="0" dirty="0" smtClean="0"/>
          </a:p>
          <a:p>
            <a:r>
              <a:rPr lang="en-US" baseline="0" dirty="0" smtClean="0"/>
              <a:t>Notes</a:t>
            </a:r>
            <a:endParaRPr lang="en-US" baseline="0" dirty="0" smtClean="0"/>
          </a:p>
          <a:p>
            <a:endParaRPr lang="en-US" sz="1200" kern="1200" dirty="0" smtClean="0">
              <a:solidFill>
                <a:schemeClr val="tx1"/>
              </a:solidFill>
              <a:latin typeface="+mn-lt"/>
              <a:ea typeface="ＭＳ Ｐゴシック" pitchFamily="-106" charset="-128"/>
              <a:cs typeface="ＭＳ Ｐゴシック" pitchFamily="-106" charset="-128"/>
            </a:endParaRPr>
          </a:p>
          <a:p>
            <a:r>
              <a:rPr lang="en-US" sz="1200" b="1" kern="1200" dirty="0" smtClean="0">
                <a:solidFill>
                  <a:schemeClr val="tx1"/>
                </a:solidFill>
                <a:latin typeface="+mn-lt"/>
                <a:ea typeface="ＭＳ Ｐゴシック" pitchFamily="-106" charset="-128"/>
                <a:cs typeface="ＭＳ Ｐゴシック" pitchFamily="-106" charset="-128"/>
              </a:rPr>
              <a:t>LA:</a:t>
            </a:r>
            <a:r>
              <a:rPr lang="en-US" sz="1200" b="0" kern="1200" dirty="0" smtClean="0">
                <a:solidFill>
                  <a:schemeClr val="tx1"/>
                </a:solidFill>
                <a:latin typeface="+mn-lt"/>
                <a:ea typeface="ＭＳ Ｐゴシック" pitchFamily="-106" charset="-128"/>
                <a:cs typeface="ＭＳ Ｐゴシック" pitchFamily="-106" charset="-128"/>
              </a:rPr>
              <a:t> The students</a:t>
            </a:r>
            <a:r>
              <a:rPr lang="en-US" sz="1200" b="0" kern="1200" dirty="0" smtClean="0">
                <a:solidFill>
                  <a:schemeClr val="tx1"/>
                </a:solidFill>
                <a:latin typeface="+mn-lt"/>
                <a:ea typeface="ＭＳ Ｐゴシック" pitchFamily="-106" charset="-128"/>
                <a:cs typeface="ＭＳ Ｐゴシック" pitchFamily="-106" charset="-128"/>
              </a:rPr>
              <a:t> nearby </a:t>
            </a:r>
            <a:r>
              <a:rPr lang="en-US" sz="1200" b="0" kern="1200" dirty="0" smtClean="0">
                <a:solidFill>
                  <a:schemeClr val="tx1"/>
                </a:solidFill>
                <a:latin typeface="+mn-lt"/>
                <a:ea typeface="ＭＳ Ｐゴシック" pitchFamily="-106" charset="-128"/>
                <a:cs typeface="ＭＳ Ｐゴシック" pitchFamily="-106" charset="-128"/>
              </a:rPr>
              <a:t>said it must be</a:t>
            </a:r>
            <a:r>
              <a:rPr lang="en-US" sz="1200" b="0" kern="1200" dirty="0" smtClean="0">
                <a:solidFill>
                  <a:schemeClr val="tx1"/>
                </a:solidFill>
                <a:latin typeface="+mn-lt"/>
                <a:ea typeface="ＭＳ Ｐゴシック" pitchFamily="-106" charset="-128"/>
                <a:cs typeface="ＭＳ Ｐゴシック" pitchFamily="-106" charset="-128"/>
              </a:rPr>
              <a:t> C </a:t>
            </a:r>
            <a:r>
              <a:rPr lang="en-US" sz="1200" b="0" kern="1200" dirty="0" smtClean="0">
                <a:solidFill>
                  <a:schemeClr val="tx1"/>
                </a:solidFill>
                <a:latin typeface="+mn-lt"/>
                <a:ea typeface="ＭＳ Ｐゴシック" pitchFamily="-106" charset="-128"/>
                <a:cs typeface="ＭＳ Ｐゴシック" pitchFamily="-106" charset="-128"/>
              </a:rPr>
              <a:t>because they knew that RMS means you square the whole thing and then time average it, so you have something squared divided by 2, and then you have to take the square root of that and get a 1/ sqrt(2). </a:t>
            </a:r>
          </a:p>
          <a:p>
            <a:endParaRPr lang="en-US" sz="1200" b="0" kern="1200" dirty="0" smtClean="0">
              <a:solidFill>
                <a:schemeClr val="tx1"/>
              </a:solidFill>
              <a:latin typeface="+mn-lt"/>
              <a:ea typeface="ＭＳ Ｐゴシック" pitchFamily="-106" charset="-128"/>
              <a:cs typeface="ＭＳ Ｐゴシック" pitchFamily="-106" charset="-128"/>
            </a:endParaRPr>
          </a:p>
          <a:p>
            <a:r>
              <a:rPr lang="en-US" sz="1200" b="0" kern="1200" dirty="0" smtClean="0">
                <a:solidFill>
                  <a:schemeClr val="tx1"/>
                </a:solidFill>
                <a:latin typeface="+mn-lt"/>
                <a:ea typeface="ＭＳ Ｐゴシック" pitchFamily="-106" charset="-128"/>
                <a:cs typeface="ＭＳ Ｐゴシック" pitchFamily="-106" charset="-128"/>
              </a:rPr>
              <a:t>================================</a:t>
            </a:r>
          </a:p>
          <a:p>
            <a:r>
              <a:rPr lang="en-US" sz="1200" b="0" kern="1200" dirty="0" smtClean="0">
                <a:solidFill>
                  <a:schemeClr val="tx1"/>
                </a:solidFill>
                <a:latin typeface="+mn-lt"/>
                <a:ea typeface="ＭＳ Ｐゴシック" pitchFamily="-106" charset="-128"/>
                <a:cs typeface="ＭＳ Ｐゴシック" pitchFamily="-106" charset="-128"/>
              </a:rPr>
              <a:t>Written by SJP in PHYS 3320 Fa11</a:t>
            </a:r>
          </a:p>
          <a:p>
            <a:endParaRPr lang="en-US" sz="1200" b="0" kern="1200" dirty="0" smtClean="0">
              <a:solidFill>
                <a:schemeClr val="tx1"/>
              </a:solidFill>
              <a:latin typeface="+mn-lt"/>
              <a:ea typeface="ＭＳ Ｐゴシック" pitchFamily="-106" charset="-128"/>
              <a:cs typeface="ＭＳ Ｐゴシック" pitchFamily="-106" charset="-128"/>
            </a:endParaRPr>
          </a:p>
          <a:p>
            <a:endParaRPr lang="en-US" dirty="0"/>
          </a:p>
        </p:txBody>
      </p:sp>
      <p:sp>
        <p:nvSpPr>
          <p:cNvPr id="4" name="Slide Number Placeholder 3"/>
          <p:cNvSpPr>
            <a:spLocks noGrp="1"/>
          </p:cNvSpPr>
          <p:nvPr>
            <p:ph type="sldNum" sz="quarter" idx="10"/>
          </p:nvPr>
        </p:nvSpPr>
        <p:spPr/>
        <p:txBody>
          <a:bodyPr/>
          <a:lstStyle/>
          <a:p>
            <a:pPr>
              <a:defRPr/>
            </a:pPr>
            <a:fld id="{20737D2B-F4D4-8E43-810E-08EF173F04EC}" type="slidenum">
              <a:rPr lang="en-US" smtClean="0"/>
              <a:pPr>
                <a:defRPr/>
              </a:pPr>
              <a:t>14</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826023135"/>
      </p:ext>
    </p:extLst>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 A CLICKER –</a:t>
            </a:r>
            <a:r>
              <a:rPr lang="en-US" baseline="0" dirty="0" smtClean="0"/>
              <a:t> CLASS ACTIVITY/ QUESTION</a:t>
            </a:r>
          </a:p>
          <a:p>
            <a:r>
              <a:rPr lang="en-US" baseline="0" dirty="0" smtClean="0"/>
              <a:t/>
            </a:r>
            <a:br>
              <a:rPr lang="en-US" baseline="0" dirty="0" smtClean="0"/>
            </a:br>
            <a:r>
              <a:rPr lang="en-US" baseline="0" dirty="0" smtClean="0"/>
              <a:t>Fall 2011: Used at beginning of Lecture 38</a:t>
            </a:r>
          </a:p>
          <a:p>
            <a:r>
              <a:rPr lang="en-US" b="1" dirty="0" smtClean="0"/>
              <a:t>Fall 2011 Comments</a:t>
            </a:r>
          </a:p>
          <a:p>
            <a:r>
              <a:rPr lang="en-US" dirty="0" smtClean="0"/>
              <a:t>Nothing to click, but spent quite a bit of class time walking through</a:t>
            </a:r>
            <a:r>
              <a:rPr lang="en-US" baseline="0" dirty="0" smtClean="0"/>
              <a:t> the idea here. This is the “sky is blue” result, which is always inspiring, but I really pushed hard on WHY this formula corresponds to blue sky. I thought it was obvious given the omega^4, but it was not, there was a lot of discussion, ideas focused first on quantum mechanics/energy, or “scattering of the sunlight to large theta” (true, but without seeing why there’s more blue than red) It took quite a few minutes before somebody latched on to the omega^4 element.  One student asked the classic “then why isn’t it purple” (violet), which was nice – one student came up with the idea that the eye is seeing all colors, weighted by omega^4, and maybe we interpret that as blue. It took awhile to get out the idea of the “input spectrum” of the sun as playing a role, but they seemed to know/identify with that when I presented it. </a:t>
            </a:r>
          </a:p>
          <a:p>
            <a:endParaRPr lang="en-US" baseline="0" dirty="0" smtClean="0"/>
          </a:p>
          <a:p>
            <a:r>
              <a:rPr lang="en-US" baseline="0" dirty="0" smtClean="0"/>
              <a:t>We also talked about the red sunset, and here too it took a few minutes for them to come around to an explanation that was consistent with what we’ve just been talking about. </a:t>
            </a:r>
          </a:p>
          <a:p>
            <a:endParaRPr lang="en-US" baseline="0" dirty="0" smtClean="0"/>
          </a:p>
          <a:p>
            <a:r>
              <a:rPr lang="en-US" baseline="0" dirty="0" smtClean="0"/>
              <a:t>The polarization question was also interesting for them, it raised some questions about </a:t>
            </a:r>
            <a:r>
              <a:rPr lang="en-US" baseline="0" dirty="0" smtClean="0"/>
              <a:t>re-scattering</a:t>
            </a:r>
            <a:r>
              <a:rPr lang="en-US" baseline="0" dirty="0" smtClean="0"/>
              <a:t>, and whether you would really get a mix of polarizations.  </a:t>
            </a:r>
          </a:p>
          <a:p>
            <a:endParaRPr lang="en-US" baseline="0" dirty="0" smtClean="0"/>
          </a:p>
          <a:p>
            <a:r>
              <a:rPr lang="en-US" baseline="0" dirty="0" smtClean="0"/>
              <a:t>==================================</a:t>
            </a:r>
          </a:p>
          <a:p>
            <a:r>
              <a:rPr lang="en-US" baseline="0" dirty="0" smtClean="0"/>
              <a:t>Written by SJP in PHYS 3320 Fa11</a:t>
            </a:r>
          </a:p>
          <a:p>
            <a:endParaRPr lang="en-US" dirty="0"/>
          </a:p>
        </p:txBody>
      </p:sp>
      <p:sp>
        <p:nvSpPr>
          <p:cNvPr id="4" name="Slide Number Placeholder 3"/>
          <p:cNvSpPr>
            <a:spLocks noGrp="1"/>
          </p:cNvSpPr>
          <p:nvPr>
            <p:ph type="sldNum" sz="quarter" idx="10"/>
          </p:nvPr>
        </p:nvSpPr>
        <p:spPr/>
        <p:txBody>
          <a:bodyPr/>
          <a:lstStyle/>
          <a:p>
            <a:pPr>
              <a:defRPr/>
            </a:pPr>
            <a:fld id="{20737D2B-F4D4-8E43-810E-08EF173F04EC}" type="slidenum">
              <a:rPr lang="en-US" smtClean="0"/>
              <a:pPr>
                <a:defRPr/>
              </a:pPr>
              <a:t>15</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508032250"/>
      </p:ext>
    </p:extLst>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dirty="0" smtClean="0"/>
              <a:t>NOT</a:t>
            </a:r>
            <a:r>
              <a:rPr lang="en-US" baseline="0" dirty="0" smtClean="0"/>
              <a:t> A CLICKER</a:t>
            </a:r>
          </a:p>
          <a:p>
            <a:pPr marL="0" marR="0" indent="0" algn="l" defTabSz="457200" rtl="0" eaLnBrk="0" fontAlgn="base" latinLnBrk="0" hangingPunct="0">
              <a:lnSpc>
                <a:spcPct val="100000"/>
              </a:lnSpc>
              <a:spcBef>
                <a:spcPct val="30000"/>
              </a:spcBef>
              <a:spcAft>
                <a:spcPct val="0"/>
              </a:spcAft>
              <a:buClrTx/>
              <a:buSzTx/>
              <a:buFontTx/>
              <a:buNone/>
              <a:tabLst/>
              <a:defRPr/>
            </a:pPr>
            <a:endParaRPr lang="en-US" baseline="0" dirty="0" smtClean="0"/>
          </a:p>
          <a:p>
            <a:pPr marL="0" marR="0" indent="0" algn="l" defTabSz="457200" rtl="0" eaLnBrk="0" fontAlgn="base" latinLnBrk="0" hangingPunct="0">
              <a:lnSpc>
                <a:spcPct val="100000"/>
              </a:lnSpc>
              <a:spcBef>
                <a:spcPct val="30000"/>
              </a:spcBef>
              <a:spcAft>
                <a:spcPct val="0"/>
              </a:spcAft>
              <a:buClrTx/>
              <a:buSzTx/>
              <a:buFontTx/>
              <a:buNone/>
              <a:tabLst/>
              <a:defRPr/>
            </a:pPr>
            <a:r>
              <a:rPr lang="en-US" baseline="0" dirty="0" smtClean="0"/>
              <a:t>Fall 2011: Didn’t get to this question;  </a:t>
            </a:r>
            <a:r>
              <a:rPr lang="en-US" b="1" baseline="0" dirty="0" smtClean="0"/>
              <a:t>SJP</a:t>
            </a:r>
            <a:r>
              <a:rPr lang="en-US" baseline="0" dirty="0" smtClean="0"/>
              <a:t>: </a:t>
            </a:r>
            <a:r>
              <a:rPr lang="en-US" b="1" dirty="0" smtClean="0"/>
              <a:t>No</a:t>
            </a:r>
            <a:r>
              <a:rPr lang="en-US" b="1" baseline="0" dirty="0" smtClean="0"/>
              <a:t> time to DO this, too bad! I talked about it. </a:t>
            </a:r>
            <a:endParaRPr lang="en-US" b="1" baseline="0" dirty="0" smtClean="0"/>
          </a:p>
          <a:p>
            <a:pPr marL="0" marR="0" indent="0" algn="l" defTabSz="457200" rtl="0" eaLnBrk="0" fontAlgn="base" latinLnBrk="0" hangingPunct="0">
              <a:lnSpc>
                <a:spcPct val="100000"/>
              </a:lnSpc>
              <a:spcBef>
                <a:spcPct val="30000"/>
              </a:spcBef>
              <a:spcAft>
                <a:spcPct val="0"/>
              </a:spcAft>
              <a:buClrTx/>
              <a:buSzTx/>
              <a:buFontTx/>
              <a:buNone/>
              <a:tabLst/>
              <a:defRPr/>
            </a:pPr>
            <a:endParaRPr lang="en-US" b="1" baseline="0" dirty="0" smtClean="0"/>
          </a:p>
          <a:p>
            <a:pPr marL="0" marR="0" indent="0" algn="l" defTabSz="457200" rtl="0" eaLnBrk="0" fontAlgn="base" latinLnBrk="0" hangingPunct="0">
              <a:lnSpc>
                <a:spcPct val="100000"/>
              </a:lnSpc>
              <a:spcBef>
                <a:spcPct val="30000"/>
              </a:spcBef>
              <a:spcAft>
                <a:spcPct val="0"/>
              </a:spcAft>
              <a:buClrTx/>
              <a:buSzTx/>
              <a:buFontTx/>
              <a:buNone/>
              <a:tabLst/>
              <a:defRPr/>
            </a:pPr>
            <a:r>
              <a:rPr lang="en-US" b="0" baseline="0" dirty="0" smtClean="0"/>
              <a:t>This question was originally taken from Mike Dubson, who has used it in prep-seminars for the GRE and comprehensive exams.  A very interesting exercise in unit analysis – you can get all but the constant factor out front with a little thought.</a:t>
            </a:r>
          </a:p>
          <a:p>
            <a:pPr marL="0" marR="0" indent="0" algn="l" defTabSz="457200" rtl="0" eaLnBrk="0" fontAlgn="base" latinLnBrk="0" hangingPunct="0">
              <a:lnSpc>
                <a:spcPct val="100000"/>
              </a:lnSpc>
              <a:spcBef>
                <a:spcPct val="30000"/>
              </a:spcBef>
              <a:spcAft>
                <a:spcPct val="0"/>
              </a:spcAft>
              <a:buClrTx/>
              <a:buSzTx/>
              <a:buFontTx/>
              <a:buNone/>
              <a:tabLst/>
              <a:defRPr/>
            </a:pPr>
            <a:endParaRPr lang="en-US" b="0" baseline="0" dirty="0" smtClean="0"/>
          </a:p>
          <a:p>
            <a:pPr marL="0" marR="0" indent="0" algn="l" defTabSz="457200" rtl="0" eaLnBrk="0" fontAlgn="base" latinLnBrk="0" hangingPunct="0">
              <a:lnSpc>
                <a:spcPct val="100000"/>
              </a:lnSpc>
              <a:spcBef>
                <a:spcPct val="30000"/>
              </a:spcBef>
              <a:spcAft>
                <a:spcPct val="0"/>
              </a:spcAft>
              <a:buClrTx/>
              <a:buSzTx/>
              <a:buFontTx/>
              <a:buNone/>
              <a:tabLst/>
              <a:defRPr/>
            </a:pPr>
            <a:r>
              <a:rPr lang="en-US" b="0" baseline="0" dirty="0" smtClean="0"/>
              <a:t>A similar version of this is asked in the next slide (11.17), which students worked on at the beginning of the next class.</a:t>
            </a:r>
          </a:p>
          <a:p>
            <a:pPr marL="0" marR="0" indent="0" algn="l" defTabSz="457200" rtl="0" eaLnBrk="0" fontAlgn="base" latinLnBrk="0" hangingPunct="0">
              <a:lnSpc>
                <a:spcPct val="100000"/>
              </a:lnSpc>
              <a:spcBef>
                <a:spcPct val="30000"/>
              </a:spcBef>
              <a:spcAft>
                <a:spcPct val="0"/>
              </a:spcAft>
              <a:buClrTx/>
              <a:buSzTx/>
              <a:buFontTx/>
              <a:buNone/>
              <a:tabLst/>
              <a:defRPr/>
            </a:pPr>
            <a:endParaRPr lang="en-US" b="1" baseline="0" dirty="0" smtClean="0"/>
          </a:p>
          <a:p>
            <a:pPr marL="0" marR="0" indent="0" algn="l" defTabSz="457200" rtl="0" eaLnBrk="0" fontAlgn="base" latinLnBrk="0" hangingPunct="0">
              <a:lnSpc>
                <a:spcPct val="100000"/>
              </a:lnSpc>
              <a:spcBef>
                <a:spcPct val="30000"/>
              </a:spcBef>
              <a:spcAft>
                <a:spcPct val="0"/>
              </a:spcAft>
              <a:buClrTx/>
              <a:buSzTx/>
              <a:buFontTx/>
              <a:buNone/>
              <a:tabLst/>
              <a:defRPr/>
            </a:pPr>
            <a:r>
              <a:rPr lang="en-US" b="0" baseline="0" dirty="0" smtClean="0"/>
              <a:t>=================================</a:t>
            </a:r>
          </a:p>
          <a:p>
            <a:pPr marL="0" marR="0" indent="0" algn="l" defTabSz="457200" rtl="0" eaLnBrk="0" fontAlgn="base" latinLnBrk="0" hangingPunct="0">
              <a:lnSpc>
                <a:spcPct val="100000"/>
              </a:lnSpc>
              <a:spcBef>
                <a:spcPct val="30000"/>
              </a:spcBef>
              <a:spcAft>
                <a:spcPct val="0"/>
              </a:spcAft>
              <a:buClrTx/>
              <a:buSzTx/>
              <a:buFontTx/>
              <a:buNone/>
              <a:tabLst/>
              <a:defRPr/>
            </a:pPr>
            <a:r>
              <a:rPr lang="en-US" b="0" baseline="0" dirty="0" smtClean="0"/>
              <a:t>Written by SJP in PHYS 3320 Fa11</a:t>
            </a:r>
          </a:p>
          <a:p>
            <a:pPr marL="0" marR="0" indent="0" algn="l" defTabSz="457200" rtl="0" eaLnBrk="0" fontAlgn="base" latinLnBrk="0" hangingPunct="0">
              <a:lnSpc>
                <a:spcPct val="100000"/>
              </a:lnSpc>
              <a:spcBef>
                <a:spcPct val="30000"/>
              </a:spcBef>
              <a:spcAft>
                <a:spcPct val="0"/>
              </a:spcAft>
              <a:buClrTx/>
              <a:buSzTx/>
              <a:buFontTx/>
              <a:buNone/>
              <a:tabLst/>
              <a:defRPr/>
            </a:pPr>
            <a:endParaRPr lang="en-US" b="0" baseline="0" dirty="0" smtClean="0"/>
          </a:p>
          <a:p>
            <a:pPr marL="0" marR="0" indent="0" algn="l" defTabSz="457200" rtl="0" eaLnBrk="0" fontAlgn="base" latinLnBrk="0" hangingPunct="0">
              <a:lnSpc>
                <a:spcPct val="100000"/>
              </a:lnSpc>
              <a:spcBef>
                <a:spcPct val="30000"/>
              </a:spcBef>
              <a:spcAft>
                <a:spcPct val="0"/>
              </a:spcAft>
              <a:buClrTx/>
              <a:buSzTx/>
              <a:buFontTx/>
              <a:buNone/>
              <a:tabLst/>
              <a:defRPr/>
            </a:pPr>
            <a:endParaRPr lang="en-US" b="0" baseline="0" dirty="0" smtClean="0"/>
          </a:p>
        </p:txBody>
      </p:sp>
      <p:sp>
        <p:nvSpPr>
          <p:cNvPr id="4" name="Slide Number Placeholder 3"/>
          <p:cNvSpPr>
            <a:spLocks noGrp="1"/>
          </p:cNvSpPr>
          <p:nvPr>
            <p:ph type="sldNum" sz="quarter" idx="10"/>
          </p:nvPr>
        </p:nvSpPr>
        <p:spPr/>
        <p:txBody>
          <a:bodyPr/>
          <a:lstStyle/>
          <a:p>
            <a:pPr>
              <a:defRPr/>
            </a:pPr>
            <a:fld id="{20737D2B-F4D4-8E43-810E-08EF173F04EC}" type="slidenum">
              <a:rPr lang="en-US" smtClean="0"/>
              <a:pPr>
                <a:defRPr/>
              </a:pPr>
              <a:t>16</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625931849"/>
      </p:ext>
    </p:extLst>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dirty="0" smtClean="0"/>
              <a:t>NOT</a:t>
            </a:r>
            <a:r>
              <a:rPr lang="en-US" baseline="0" dirty="0" smtClean="0"/>
              <a:t> A CLICKER – CLASS ACTIVITY</a:t>
            </a:r>
            <a:endParaRPr lang="en-US" dirty="0" smtClean="0"/>
          </a:p>
          <a:p>
            <a:pPr marL="0" marR="0" indent="0" algn="l" defTabSz="457200" rtl="0" eaLnBrk="0" fontAlgn="base" latinLnBrk="0" hangingPunct="0">
              <a:lnSpc>
                <a:spcPct val="100000"/>
              </a:lnSpc>
              <a:spcBef>
                <a:spcPct val="30000"/>
              </a:spcBef>
              <a:spcAft>
                <a:spcPct val="0"/>
              </a:spcAft>
              <a:buClrTx/>
              <a:buSzTx/>
              <a:buFontTx/>
              <a:buNone/>
              <a:tabLst/>
              <a:defRPr/>
            </a:pPr>
            <a:endParaRPr lang="en-US" dirty="0" smtClean="0"/>
          </a:p>
          <a:p>
            <a:pPr marL="0" marR="0" indent="0" algn="l" defTabSz="457200" rtl="0" eaLnBrk="0" fontAlgn="base" latinLnBrk="0" hangingPunct="0">
              <a:lnSpc>
                <a:spcPct val="100000"/>
              </a:lnSpc>
              <a:spcBef>
                <a:spcPct val="30000"/>
              </a:spcBef>
              <a:spcAft>
                <a:spcPct val="0"/>
              </a:spcAft>
              <a:buClrTx/>
              <a:buSzTx/>
              <a:buFontTx/>
              <a:buNone/>
              <a:tabLst/>
              <a:defRPr/>
            </a:pPr>
            <a:r>
              <a:rPr lang="en-US" dirty="0" smtClean="0"/>
              <a:t>Physics 3320, Fa11 (SJP)</a:t>
            </a:r>
            <a:r>
              <a:rPr lang="en-US" baseline="0" dirty="0" smtClean="0"/>
              <a:t> Lecture #38</a:t>
            </a:r>
          </a:p>
          <a:p>
            <a:pPr marL="0" marR="0" indent="0" algn="l" defTabSz="457200" rtl="0" eaLnBrk="0" fontAlgn="base" latinLnBrk="0" hangingPunct="0">
              <a:lnSpc>
                <a:spcPct val="100000"/>
              </a:lnSpc>
              <a:spcBef>
                <a:spcPct val="30000"/>
              </a:spcBef>
              <a:spcAft>
                <a:spcPct val="0"/>
              </a:spcAft>
              <a:buClrTx/>
              <a:buSzTx/>
              <a:buFontTx/>
              <a:buNone/>
              <a:tabLst/>
              <a:defRPr/>
            </a:pPr>
            <a:r>
              <a:rPr lang="en-US" b="1" baseline="0" dirty="0" smtClean="0"/>
              <a:t>Fall 2011 Comments:</a:t>
            </a:r>
          </a:p>
          <a:p>
            <a:pPr marL="0" marR="0" indent="0" algn="l" defTabSz="457200" rtl="0" eaLnBrk="0" fontAlgn="base" latinLnBrk="0" hangingPunct="0">
              <a:lnSpc>
                <a:spcPct val="100000"/>
              </a:lnSpc>
              <a:spcBef>
                <a:spcPct val="30000"/>
              </a:spcBef>
              <a:spcAft>
                <a:spcPct val="0"/>
              </a:spcAft>
              <a:buClrTx/>
              <a:buSzTx/>
              <a:buFontTx/>
              <a:buNone/>
              <a:tabLst/>
              <a:defRPr/>
            </a:pPr>
            <a:r>
              <a:rPr lang="en-US" baseline="0" dirty="0" smtClean="0"/>
              <a:t>This was up pre-class (some started working on it), and then I  gave them a few minutes to work on this. Most of them “played the game”, though a few seemed disinterested. When going over it on the board, I had them tell me “which one is really obvious” (the B one with kg in it must be first power), after which the D one (with Coulombs in it) must be squared. The remaining two amount to “two equations in two unknowns”, and this is a key point that I wanted them to see, for the general idea… I  tried to explain the significance of the METHOD (they already kind of know the answer from the radiation formula for a dipole we did last class).</a:t>
            </a:r>
          </a:p>
          <a:p>
            <a:pPr marL="0" marR="0" indent="0" algn="l" defTabSz="457200" rtl="0" eaLnBrk="0" fontAlgn="base" latinLnBrk="0" hangingPunct="0">
              <a:lnSpc>
                <a:spcPct val="100000"/>
              </a:lnSpc>
              <a:spcBef>
                <a:spcPct val="30000"/>
              </a:spcBef>
              <a:spcAft>
                <a:spcPct val="0"/>
              </a:spcAft>
              <a:buClrTx/>
              <a:buSzTx/>
              <a:buFontTx/>
              <a:buNone/>
              <a:tabLst/>
              <a:defRPr/>
            </a:pPr>
            <a:endParaRPr lang="en-US" baseline="0" dirty="0" smtClean="0"/>
          </a:p>
          <a:p>
            <a:pPr marL="0" marR="0" indent="0" algn="l" defTabSz="457200" rtl="0" eaLnBrk="0" fontAlgn="base" latinLnBrk="0" hangingPunct="0">
              <a:lnSpc>
                <a:spcPct val="100000"/>
              </a:lnSpc>
              <a:spcBef>
                <a:spcPct val="30000"/>
              </a:spcBef>
              <a:spcAft>
                <a:spcPct val="0"/>
              </a:spcAft>
              <a:buClrTx/>
              <a:buSzTx/>
              <a:buFontTx/>
              <a:buNone/>
              <a:tabLst/>
              <a:defRPr/>
            </a:pPr>
            <a:r>
              <a:rPr lang="en-US" baseline="0" dirty="0" smtClean="0"/>
              <a:t>Though</a:t>
            </a:r>
            <a:r>
              <a:rPr lang="en-US" baseline="0" dirty="0" smtClean="0"/>
              <a:t>, there is one issue that I brought up – after we got the result, this formula goes like a^2, but the result in class yesterday was the same only it went like omega^4. I asked them to resolve this “discrepancy” in powers. (And then, after that, how can they be the SAME if a has meters in it but omega does not. The answer is that last class’ result was for a dipole, and we had p^2 out front, not q^2, which brought in the needed extra meters…</a:t>
            </a:r>
          </a:p>
          <a:p>
            <a:pPr marL="0" marR="0" indent="0" algn="l" defTabSz="457200" rtl="0" eaLnBrk="0" fontAlgn="base" latinLnBrk="0" hangingPunct="0">
              <a:lnSpc>
                <a:spcPct val="100000"/>
              </a:lnSpc>
              <a:spcBef>
                <a:spcPct val="30000"/>
              </a:spcBef>
              <a:spcAft>
                <a:spcPct val="0"/>
              </a:spcAft>
              <a:buClrTx/>
              <a:buSzTx/>
              <a:buFontTx/>
              <a:buNone/>
              <a:tabLst/>
              <a:defRPr/>
            </a:pPr>
            <a:endParaRPr lang="en-US" baseline="0" dirty="0" smtClean="0"/>
          </a:p>
          <a:p>
            <a:pPr marL="0" marR="0" indent="0" algn="l" defTabSz="457200" rtl="0" eaLnBrk="0" fontAlgn="base" latinLnBrk="0" hangingPunct="0">
              <a:lnSpc>
                <a:spcPct val="100000"/>
              </a:lnSpc>
              <a:spcBef>
                <a:spcPct val="30000"/>
              </a:spcBef>
              <a:spcAft>
                <a:spcPct val="0"/>
              </a:spcAft>
              <a:buClrTx/>
              <a:buSzTx/>
              <a:buFontTx/>
              <a:buNone/>
              <a:tabLst/>
              <a:defRPr/>
            </a:pPr>
            <a:r>
              <a:rPr lang="en-US" baseline="0" dirty="0" smtClean="0"/>
              <a:t>================================</a:t>
            </a:r>
          </a:p>
          <a:p>
            <a:pPr marL="0" marR="0" indent="0" algn="l" defTabSz="457200" rtl="0" eaLnBrk="0" fontAlgn="base" latinLnBrk="0" hangingPunct="0">
              <a:lnSpc>
                <a:spcPct val="100000"/>
              </a:lnSpc>
              <a:spcBef>
                <a:spcPct val="30000"/>
              </a:spcBef>
              <a:spcAft>
                <a:spcPct val="0"/>
              </a:spcAft>
              <a:buClrTx/>
              <a:buSzTx/>
              <a:buFontTx/>
              <a:buNone/>
              <a:tabLst/>
              <a:defRPr/>
            </a:pPr>
            <a:r>
              <a:rPr lang="en-US" baseline="0" dirty="0" smtClean="0"/>
              <a:t>Written by SJP in PHYS 3320 Fa11</a:t>
            </a:r>
          </a:p>
          <a:p>
            <a:pPr marL="0" marR="0" indent="0" algn="l" defTabSz="457200" rtl="0" eaLnBrk="0" fontAlgn="base" latinLnBrk="0" hangingPunct="0">
              <a:lnSpc>
                <a:spcPct val="100000"/>
              </a:lnSpc>
              <a:spcBef>
                <a:spcPct val="30000"/>
              </a:spcBef>
              <a:spcAft>
                <a:spcPct val="0"/>
              </a:spcAft>
              <a:buClrTx/>
              <a:buSzTx/>
              <a:buFontTx/>
              <a:buNone/>
              <a:tabLst/>
              <a:defRPr/>
            </a:pPr>
            <a:endParaRPr lang="en-US" baseline="0" dirty="0" smtClean="0"/>
          </a:p>
          <a:p>
            <a:pPr marL="0" marR="0" indent="0" algn="l" defTabSz="457200" rtl="0" eaLnBrk="0" fontAlgn="base" latinLnBrk="0" hangingPunct="0">
              <a:lnSpc>
                <a:spcPct val="100000"/>
              </a:lnSpc>
              <a:spcBef>
                <a:spcPct val="30000"/>
              </a:spcBef>
              <a:spcAft>
                <a:spcPct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20737D2B-F4D4-8E43-810E-08EF173F04EC}" type="slidenum">
              <a:rPr lang="en-US" smtClean="0"/>
              <a:pPr>
                <a:defRPr/>
              </a:pPr>
              <a:t>17</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24225041"/>
      </p:ext>
    </p:extLst>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Class: MATH/PHYSICS</a:t>
            </a:r>
            <a:br>
              <a:rPr lang="en-US" dirty="0" smtClean="0"/>
            </a:br>
            <a:r>
              <a:rPr lang="en-US" dirty="0" smtClean="0"/>
              <a:t>Correct</a:t>
            </a:r>
            <a:r>
              <a:rPr lang="en-US" baseline="0" dirty="0" smtClean="0"/>
              <a:t> Answer(s): A, B</a:t>
            </a:r>
          </a:p>
          <a:p>
            <a:r>
              <a:rPr lang="en-US" baseline="0" dirty="0" smtClean="0"/>
              <a:t>________________________________</a:t>
            </a:r>
          </a:p>
          <a:p>
            <a:pPr marL="0" marR="0" indent="0" algn="l" defTabSz="457200" rtl="0" eaLnBrk="0" fontAlgn="base" latinLnBrk="0" hangingPunct="0">
              <a:lnSpc>
                <a:spcPct val="100000"/>
              </a:lnSpc>
              <a:spcBef>
                <a:spcPct val="30000"/>
              </a:spcBef>
              <a:spcAft>
                <a:spcPct val="0"/>
              </a:spcAft>
              <a:buClrTx/>
              <a:buSzTx/>
              <a:buFontTx/>
              <a:buNone/>
              <a:tabLst/>
              <a:defRPr/>
            </a:pPr>
            <a:r>
              <a:rPr lang="en-US" dirty="0" smtClean="0"/>
              <a:t>Physics 3320 Sp12</a:t>
            </a:r>
            <a:r>
              <a:rPr lang="en-US" baseline="0" dirty="0" smtClean="0"/>
              <a:t> (MD) Lecture 29</a:t>
            </a:r>
          </a:p>
          <a:p>
            <a:r>
              <a:rPr lang="en-US" baseline="0" dirty="0" smtClean="0"/>
              <a:t>Top Question</a:t>
            </a:r>
          </a:p>
          <a:p>
            <a:r>
              <a:rPr lang="en-US" baseline="0" dirty="0" smtClean="0"/>
              <a:t>[[75]], 9, 16</a:t>
            </a:r>
          </a:p>
          <a:p>
            <a:r>
              <a:rPr lang="en-US" baseline="0" dirty="0" smtClean="0"/>
              <a:t>Bottom Question</a:t>
            </a:r>
          </a:p>
          <a:p>
            <a:r>
              <a:rPr lang="en-US" baseline="0" dirty="0" smtClean="0"/>
              <a:t>18, [[82]]</a:t>
            </a:r>
          </a:p>
          <a:p>
            <a:r>
              <a:rPr lang="en-US" baseline="0" dirty="0" smtClean="0"/>
              <a:t>________________________________</a:t>
            </a:r>
          </a:p>
          <a:p>
            <a:r>
              <a:rPr lang="en-US" b="1" baseline="0" dirty="0" smtClean="0"/>
              <a:t>Spring 2012 Comments</a:t>
            </a:r>
            <a:endParaRPr lang="en-US" b="0" baseline="0" dirty="0" smtClean="0"/>
          </a:p>
          <a:p>
            <a:endParaRPr lang="en-US" b="0" baseline="0" dirty="0" smtClean="0"/>
          </a:p>
          <a:p>
            <a:endParaRPr lang="en-US" b="0" baseline="0" dirty="0" smtClean="0"/>
          </a:p>
          <a:p>
            <a:r>
              <a:rPr lang="en-US" b="0" baseline="0" dirty="0" smtClean="0"/>
              <a:t>==============================</a:t>
            </a:r>
          </a:p>
          <a:p>
            <a:r>
              <a:rPr lang="en-US" b="0" baseline="0" dirty="0" smtClean="0"/>
              <a:t>Written by M </a:t>
            </a:r>
            <a:r>
              <a:rPr lang="en-US" b="0" baseline="0" dirty="0" err="1" smtClean="0"/>
              <a:t>Dubson</a:t>
            </a:r>
            <a:r>
              <a:rPr lang="en-US" b="0" baseline="0" dirty="0" smtClean="0"/>
              <a:t> in 3320 Sp12</a:t>
            </a:r>
            <a:endParaRPr lang="en-US" b="1" baseline="0" dirty="0" smtClean="0"/>
          </a:p>
        </p:txBody>
      </p:sp>
      <p:sp>
        <p:nvSpPr>
          <p:cNvPr id="4" name="Slide Number Placeholder 3"/>
          <p:cNvSpPr>
            <a:spLocks noGrp="1"/>
          </p:cNvSpPr>
          <p:nvPr>
            <p:ph type="sldNum" sz="quarter" idx="10"/>
          </p:nvPr>
        </p:nvSpPr>
        <p:spPr/>
        <p:txBody>
          <a:bodyPr/>
          <a:lstStyle/>
          <a:p>
            <a:pPr>
              <a:defRPr/>
            </a:pPr>
            <a:fld id="{20737D2B-F4D4-8E43-810E-08EF173F04EC}" type="slidenum">
              <a:rPr lang="en-US" smtClean="0"/>
              <a:pPr>
                <a:defRPr/>
              </a:pPr>
              <a:t>3</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789409640"/>
      </p:ext>
    </p:extLst>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dirty="0" smtClean="0"/>
              <a:t>Class: CONCEPTUAL</a:t>
            </a:r>
          </a:p>
          <a:p>
            <a:pPr marL="0" marR="0" indent="0" algn="l" defTabSz="457200" rtl="0" eaLnBrk="0" fontAlgn="base" latinLnBrk="0" hangingPunct="0">
              <a:lnSpc>
                <a:spcPct val="100000"/>
              </a:lnSpc>
              <a:spcBef>
                <a:spcPct val="30000"/>
              </a:spcBef>
              <a:spcAft>
                <a:spcPct val="0"/>
              </a:spcAft>
              <a:buClrTx/>
              <a:buSzTx/>
              <a:buFontTx/>
              <a:buNone/>
              <a:tabLst/>
              <a:defRPr/>
            </a:pPr>
            <a:r>
              <a:rPr lang="en-US" dirty="0" smtClean="0"/>
              <a:t>Correct Answer:</a:t>
            </a:r>
            <a:r>
              <a:rPr lang="en-US" baseline="0" dirty="0" smtClean="0"/>
              <a:t> C</a:t>
            </a:r>
            <a:endParaRPr lang="en-US" dirty="0" smtClean="0"/>
          </a:p>
          <a:p>
            <a:pPr marL="0" marR="0" indent="0" algn="l" defTabSz="457200" rtl="0" eaLnBrk="0" fontAlgn="base" latinLnBrk="0" hangingPunct="0">
              <a:lnSpc>
                <a:spcPct val="100000"/>
              </a:lnSpc>
              <a:spcBef>
                <a:spcPct val="30000"/>
              </a:spcBef>
              <a:spcAft>
                <a:spcPct val="0"/>
              </a:spcAft>
              <a:buClrTx/>
              <a:buSzTx/>
              <a:buFontTx/>
              <a:buNone/>
              <a:tabLst/>
              <a:defRPr/>
            </a:pPr>
            <a:r>
              <a:rPr lang="en-US" dirty="0" smtClean="0"/>
              <a:t>_______________________________</a:t>
            </a:r>
          </a:p>
          <a:p>
            <a:pPr marL="0" marR="0" indent="0" algn="l" defTabSz="457200" rtl="0" eaLnBrk="0" fontAlgn="base" latinLnBrk="0" hangingPunct="0">
              <a:lnSpc>
                <a:spcPct val="100000"/>
              </a:lnSpc>
              <a:spcBef>
                <a:spcPct val="30000"/>
              </a:spcBef>
              <a:spcAft>
                <a:spcPct val="0"/>
              </a:spcAft>
              <a:buClrTx/>
              <a:buSzTx/>
              <a:buFontTx/>
              <a:buNone/>
              <a:tabLst/>
              <a:defRPr/>
            </a:pPr>
            <a:r>
              <a:rPr lang="en-US" dirty="0" smtClean="0"/>
              <a:t>Physics 3320 Fa11 (SJP) Lecture 35</a:t>
            </a:r>
          </a:p>
          <a:p>
            <a:r>
              <a:rPr lang="en-US" dirty="0" smtClean="0"/>
              <a:t>19,14, [[43]], 14, 10</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Physics 3320 Sp12</a:t>
            </a:r>
            <a:r>
              <a:rPr lang="en-US" baseline="0" dirty="0" smtClean="0"/>
              <a:t> (MD) Lecture 29</a:t>
            </a:r>
          </a:p>
          <a:p>
            <a:r>
              <a:rPr lang="en-US" dirty="0" smtClean="0"/>
              <a:t>Before Discussion: 15, 0, [[18]],  9,  58</a:t>
            </a:r>
          </a:p>
          <a:p>
            <a:r>
              <a:rPr lang="en-US" dirty="0" smtClean="0"/>
              <a:t>After</a:t>
            </a:r>
            <a:r>
              <a:rPr lang="en-US" baseline="0" dirty="0" smtClean="0"/>
              <a:t> Discussion:      6, 0 ,[[55]], 12, 27</a:t>
            </a:r>
          </a:p>
          <a:p>
            <a:r>
              <a:rPr lang="en-US" baseline="0" dirty="0" smtClean="0"/>
              <a:t>AND</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Physics 3320 Sp12</a:t>
            </a:r>
            <a:r>
              <a:rPr lang="en-US" baseline="0" dirty="0" smtClean="0"/>
              <a:t> (MD) Lecture 30</a:t>
            </a:r>
          </a:p>
          <a:p>
            <a:r>
              <a:rPr lang="en-US" dirty="0" smtClean="0"/>
              <a:t>0, 0, [[100]], 7, 3</a:t>
            </a:r>
          </a:p>
          <a:p>
            <a:r>
              <a:rPr lang="en-US" dirty="0" smtClean="0"/>
              <a:t> _______________________________</a:t>
            </a:r>
          </a:p>
          <a:p>
            <a:r>
              <a:rPr lang="en-US" b="1" dirty="0" smtClean="0"/>
              <a:t>Fall 2011 Comments</a:t>
            </a:r>
          </a:p>
          <a:p>
            <a:r>
              <a:rPr lang="en-US" dirty="0" smtClean="0"/>
              <a:t>A </a:t>
            </a:r>
            <a:r>
              <a:rPr lang="en-US" dirty="0" smtClean="0"/>
              <a:t>follow-up </a:t>
            </a:r>
            <a:r>
              <a:rPr lang="en-US" dirty="0" smtClean="0"/>
              <a:t>to previous</a:t>
            </a:r>
            <a:r>
              <a:rPr lang="en-US" baseline="0" dirty="0" smtClean="0"/>
              <a:t> question, we had nice discussion. (People were going for the “cannot explain” options, so I told them they were cowards! This caused more conversation, and some switching to the “I can defend”, even if some were defending the wrong answer </a:t>
            </a:r>
            <a:r>
              <a:rPr lang="en-US" baseline="0" dirty="0" smtClean="0">
                <a:sym typeface="Wingdings"/>
              </a:rPr>
              <a:t> </a:t>
            </a:r>
          </a:p>
          <a:p>
            <a:endParaRPr lang="en-US" baseline="0" dirty="0" smtClean="0">
              <a:sym typeface="Wingdings"/>
            </a:endParaRPr>
          </a:p>
          <a:p>
            <a:r>
              <a:rPr lang="en-US" baseline="0" dirty="0" smtClean="0">
                <a:sym typeface="Wingdings"/>
              </a:rPr>
              <a:t>Students quickly picked up on the “constant velocity is zero velocity in some frame, and we just said there’s no radiation in that frame” idea. But, what is a little harder is for them to argue whether you can have radiation in ONE </a:t>
            </a:r>
            <a:r>
              <a:rPr lang="en-US" baseline="0" dirty="0" smtClean="0">
                <a:sym typeface="Wingdings"/>
              </a:rPr>
              <a:t>inertial </a:t>
            </a:r>
            <a:r>
              <a:rPr lang="en-US" baseline="0" dirty="0" smtClean="0">
                <a:sym typeface="Wingdings"/>
              </a:rPr>
              <a:t>frame, and not another. I would argue that “radiation” implies physical events, flow of energy or information. Bulbs light up, dials turn, detectors “click”, these things cannot be observer dependent. (But, v can be, as can E and B, so clearly this is subtle and worth thinking about) </a:t>
            </a:r>
          </a:p>
          <a:p>
            <a:endParaRPr lang="en-US" dirty="0" smtClean="0"/>
          </a:p>
          <a:p>
            <a:r>
              <a:rPr lang="en-US" dirty="0" smtClean="0"/>
              <a:t>Notes</a:t>
            </a:r>
          </a:p>
          <a:p>
            <a:pPr marL="0" marR="0" indent="0" algn="l" defTabSz="457200" rtl="0" eaLnBrk="0" fontAlgn="base" latinLnBrk="0" hangingPunct="0">
              <a:lnSpc>
                <a:spcPct val="100000"/>
              </a:lnSpc>
              <a:spcBef>
                <a:spcPct val="30000"/>
              </a:spcBef>
              <a:spcAft>
                <a:spcPct val="0"/>
              </a:spcAft>
              <a:buClrTx/>
              <a:buSzTx/>
              <a:buFontTx/>
              <a:buNone/>
              <a:tabLst/>
              <a:defRPr/>
            </a:pPr>
            <a:r>
              <a:rPr lang="en-US" sz="1200" b="1" kern="1200" dirty="0" smtClean="0">
                <a:solidFill>
                  <a:schemeClr val="tx1"/>
                </a:solidFill>
                <a:latin typeface="+mn-lt"/>
                <a:ea typeface="ＭＳ Ｐゴシック" pitchFamily="-106" charset="-128"/>
                <a:cs typeface="ＭＳ Ｐゴシック" pitchFamily="-106" charset="-128"/>
              </a:rPr>
              <a:t>LA:</a:t>
            </a:r>
            <a:r>
              <a:rPr lang="en-US" sz="1200" b="0" kern="1200" dirty="0" smtClean="0">
                <a:solidFill>
                  <a:schemeClr val="tx1"/>
                </a:solidFill>
                <a:latin typeface="+mn-lt"/>
                <a:ea typeface="ＭＳ Ｐゴシック" pitchFamily="-106" charset="-128"/>
                <a:cs typeface="ＭＳ Ｐゴシック" pitchFamily="-106" charset="-128"/>
              </a:rPr>
              <a:t> Students were discussing that a moving charge should have E and B at all points, but is that radiation?  They told me they were between yes and no.  In discussion, one student used a relativity argument: the particle has a rest frame and doesn't radiate there, so it can't radiate in a different frame.</a:t>
            </a:r>
          </a:p>
          <a:p>
            <a:endParaRPr lang="en-US" dirty="0" smtClean="0"/>
          </a:p>
          <a:p>
            <a:endParaRPr lang="en-US" dirty="0" smtClean="0"/>
          </a:p>
          <a:p>
            <a:r>
              <a:rPr lang="en-US" b="1" dirty="0" smtClean="0"/>
              <a:t>Spring 2012 Comments</a:t>
            </a:r>
            <a:endParaRPr lang="en-US" b="1" dirty="0" smtClean="0"/>
          </a:p>
          <a:p>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0" baseline="0" dirty="0" smtClean="0"/>
              <a:t>There was much confusion between the formal definition of radiation fields, and things that “radiate outward”.  Some students thought a stationary point charge has an electric field that “radiates outward”, and so it must be “radiating”.  Need to be very clear that “radiation” is referring only to fields that do not vanish out at infinity.</a:t>
            </a:r>
            <a:endParaRPr lang="en-US" dirty="0" smtClean="0"/>
          </a:p>
          <a:p>
            <a:endParaRPr lang="en-US" dirty="0" smtClean="0"/>
          </a:p>
          <a:p>
            <a:r>
              <a:rPr lang="en-US" dirty="0" smtClean="0"/>
              <a:t>================================</a:t>
            </a:r>
          </a:p>
          <a:p>
            <a:r>
              <a:rPr lang="en-US" dirty="0" smtClean="0"/>
              <a:t>Written</a:t>
            </a:r>
            <a:r>
              <a:rPr lang="en-US" baseline="0" dirty="0" smtClean="0"/>
              <a:t> by SJP in PHYS 3320 Fa11</a:t>
            </a:r>
          </a:p>
          <a:p>
            <a:endParaRPr lang="en-US" dirty="0"/>
          </a:p>
        </p:txBody>
      </p:sp>
      <p:sp>
        <p:nvSpPr>
          <p:cNvPr id="4" name="Slide Number Placeholder 3"/>
          <p:cNvSpPr>
            <a:spLocks noGrp="1"/>
          </p:cNvSpPr>
          <p:nvPr>
            <p:ph type="sldNum" sz="quarter" idx="10"/>
          </p:nvPr>
        </p:nvSpPr>
        <p:spPr/>
        <p:txBody>
          <a:bodyPr/>
          <a:lstStyle/>
          <a:p>
            <a:pPr>
              <a:defRPr/>
            </a:pPr>
            <a:fld id="{20737D2B-F4D4-8E43-810E-08EF173F04EC}" type="slidenum">
              <a:rPr lang="en-US" smtClean="0"/>
              <a:pPr>
                <a:defRPr/>
              </a:pPr>
              <a:t>4</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013638228"/>
      </p:ext>
    </p:extLst>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dirty="0" smtClean="0"/>
              <a:t>NOT A CLICKER</a:t>
            </a:r>
            <a:r>
              <a:rPr lang="en-US" baseline="0" dirty="0" smtClean="0"/>
              <a:t> QUESTION – CLASS ACTIVITY, GENERATES LOTS OF DISCUSSION</a:t>
            </a:r>
            <a:endParaRPr lang="en-US" dirty="0" smtClean="0"/>
          </a:p>
          <a:p>
            <a:pPr marL="0" marR="0" indent="0" algn="l" defTabSz="457200" rtl="0" eaLnBrk="0" fontAlgn="base" latinLnBrk="0" hangingPunct="0">
              <a:lnSpc>
                <a:spcPct val="100000"/>
              </a:lnSpc>
              <a:spcBef>
                <a:spcPct val="30000"/>
              </a:spcBef>
              <a:spcAft>
                <a:spcPct val="0"/>
              </a:spcAft>
              <a:buClrTx/>
              <a:buSzTx/>
              <a:buFontTx/>
              <a:buNone/>
              <a:tabLst/>
              <a:defRPr/>
            </a:pPr>
            <a:r>
              <a:rPr lang="en-US" dirty="0" smtClean="0"/>
              <a:t>Physics 3320 Fa11 (SJP) Lecture 36</a:t>
            </a:r>
          </a:p>
          <a:p>
            <a:r>
              <a:rPr lang="en-US" dirty="0" smtClean="0"/>
              <a:t>__________________________________</a:t>
            </a:r>
          </a:p>
          <a:p>
            <a:r>
              <a:rPr lang="en-US" b="1" dirty="0" smtClean="0"/>
              <a:t>Fall 2011 Comments</a:t>
            </a:r>
          </a:p>
          <a:p>
            <a:r>
              <a:rPr lang="en-US" dirty="0" smtClean="0"/>
              <a:t>This</a:t>
            </a:r>
            <a:r>
              <a:rPr lang="en-US" baseline="0" dirty="0" smtClean="0"/>
              <a:t> generated tons of discussion! I thought it was a “</a:t>
            </a:r>
            <a:r>
              <a:rPr lang="en-US" baseline="0" dirty="0" err="1" smtClean="0"/>
              <a:t>quicky</a:t>
            </a:r>
            <a:r>
              <a:rPr lang="en-US" baseline="0" dirty="0" smtClean="0"/>
              <a:t>” based on last classes sequence of “turn on the K” questions, and superposition. But, part of the problem is that they haven’t really worked out the “previous” problem, of just what E and B look like when you turn on K. The critical thing here is that UNLIKE the example of an infinite wire (which I did in class), the infinite sheet is simpler but surprising: the E and B fields both “turn on” to FULL STRENGTH at time t = s/c (if you are s away from the sheet), and stay at that constant value forever! (Especially weird that E never fades away). And, they don’t “fade in”, which you might expect (and what you do get for the infinite wire problem). Feynman does this in </a:t>
            </a:r>
            <a:r>
              <a:rPr lang="en-US" baseline="0" dirty="0" err="1" smtClean="0"/>
              <a:t>Vol</a:t>
            </a:r>
            <a:r>
              <a:rPr lang="en-US" baseline="0" dirty="0" smtClean="0"/>
              <a:t> 2 (</a:t>
            </a:r>
            <a:r>
              <a:rPr lang="en-US" baseline="0" dirty="0" err="1" smtClean="0"/>
              <a:t>Ch</a:t>
            </a:r>
            <a:r>
              <a:rPr lang="en-US" baseline="0" dirty="0" smtClean="0"/>
              <a:t> 18), it’s a nice example of a “traveling wave”, here a slab of uniform E and B. The students were going off on many tangents about trying to think about the “expanding cone intersecting the plane”, arguing that you always can see SOME region of the slab that’s turning on, and some that’s turning off, so the E and B shouldn’t just “turn off” (that’s what was really bugging some of them). At a certain point I had to cut off the conversation, it was too qualitative, and they’re working on it for homework so I didn’t want to DO it for them! It was fun though. (And my answer on the next slide is correct </a:t>
            </a:r>
            <a:r>
              <a:rPr lang="en-US" baseline="0" dirty="0" smtClean="0">
                <a:sym typeface="Wingdings"/>
              </a:rPr>
              <a:t> )</a:t>
            </a:r>
          </a:p>
          <a:p>
            <a:endParaRPr lang="en-US" baseline="0" dirty="0" smtClean="0">
              <a:sym typeface="Wingdings"/>
            </a:endParaRPr>
          </a:p>
          <a:p>
            <a:r>
              <a:rPr lang="en-US" baseline="0" dirty="0" smtClean="0">
                <a:sym typeface="Wingdings"/>
              </a:rPr>
              <a:t>The math is worked out in my homework solutions, Set #10, problem #1, for the “turn on at t=0” story. (Note that turning it OFF at t1 is just a superposition argument – once you know E and B are constant, then superposing the negative current will “turn them off” instantly and completely at the delayed time) </a:t>
            </a:r>
          </a:p>
          <a:p>
            <a:endParaRPr lang="en-US" baseline="0" dirty="0" smtClean="0">
              <a:sym typeface="Wingdings"/>
            </a:endParaRPr>
          </a:p>
          <a:p>
            <a:r>
              <a:rPr lang="en-US" baseline="0" dirty="0" smtClean="0">
                <a:sym typeface="Wingdings"/>
              </a:rPr>
              <a:t>Mathematically, the A field turns out to be proportional to (</a:t>
            </a:r>
            <a:r>
              <a:rPr lang="en-US" baseline="0" dirty="0" err="1" smtClean="0">
                <a:sym typeface="Wingdings"/>
              </a:rPr>
              <a:t>ct</a:t>
            </a:r>
            <a:r>
              <a:rPr lang="en-US" baseline="0" dirty="0" smtClean="0">
                <a:sym typeface="Wingdings"/>
              </a:rPr>
              <a:t>-z) in the </a:t>
            </a:r>
            <a:r>
              <a:rPr lang="en-US" baseline="0" dirty="0" err="1" smtClean="0">
                <a:sym typeface="Wingdings"/>
              </a:rPr>
              <a:t>Xhat</a:t>
            </a:r>
            <a:r>
              <a:rPr lang="en-US" baseline="0" dirty="0" smtClean="0">
                <a:sym typeface="Wingdings"/>
              </a:rPr>
              <a:t> direction, out to </a:t>
            </a:r>
            <a:r>
              <a:rPr lang="en-US" baseline="0" dirty="0" err="1" smtClean="0">
                <a:sym typeface="Wingdings"/>
              </a:rPr>
              <a:t>ct</a:t>
            </a:r>
            <a:r>
              <a:rPr lang="en-US" baseline="0" dirty="0" smtClean="0">
                <a:sym typeface="Wingdings"/>
              </a:rPr>
              <a:t>=z, where it then cuts off.  This is interesting, it has a CONSTANT d/</a:t>
            </a:r>
            <a:r>
              <a:rPr lang="en-US" baseline="0" dirty="0" err="1" smtClean="0">
                <a:sym typeface="Wingdings"/>
              </a:rPr>
              <a:t>dt</a:t>
            </a:r>
            <a:r>
              <a:rPr lang="en-US" baseline="0" dirty="0" smtClean="0">
                <a:sym typeface="Wingdings"/>
              </a:rPr>
              <a:t>, and a CONSTANT curl, that’s why E and B “turn on” and stay on at max values. It’s itself a traveling wave. The </a:t>
            </a:r>
            <a:r>
              <a:rPr lang="en-US" baseline="0" dirty="0" err="1" smtClean="0">
                <a:sym typeface="Wingdings"/>
              </a:rPr>
              <a:t>ct</a:t>
            </a:r>
            <a:r>
              <a:rPr lang="en-US" baseline="0" dirty="0" smtClean="0">
                <a:sym typeface="Wingdings"/>
              </a:rPr>
              <a:t> dependence at fixed z might be arguable by the “expanding area of the sheet” that becomes “Visible” to you as time goes by (?)  </a:t>
            </a:r>
          </a:p>
          <a:p>
            <a:endParaRPr lang="en-US" baseline="0" dirty="0" smtClean="0">
              <a:sym typeface="Wingdings"/>
            </a:endParaRPr>
          </a:p>
          <a:p>
            <a:r>
              <a:rPr lang="en-US" baseline="0" dirty="0" smtClean="0">
                <a:sym typeface="Wingdings"/>
              </a:rPr>
              <a:t>Notes</a:t>
            </a:r>
          </a:p>
          <a:p>
            <a:pPr marL="0" marR="0" indent="0" algn="l" defTabSz="457200" rtl="0" eaLnBrk="0" fontAlgn="base" latinLnBrk="0" hangingPunct="0">
              <a:lnSpc>
                <a:spcPct val="100000"/>
              </a:lnSpc>
              <a:spcBef>
                <a:spcPct val="30000"/>
              </a:spcBef>
              <a:spcAft>
                <a:spcPct val="0"/>
              </a:spcAft>
              <a:buClrTx/>
              <a:buSzTx/>
              <a:buFontTx/>
              <a:buNone/>
              <a:tabLst/>
              <a:defRPr/>
            </a:pPr>
            <a:r>
              <a:rPr lang="en-US" b="1" baseline="0" dirty="0" smtClean="0">
                <a:sym typeface="Wingdings"/>
              </a:rPr>
              <a:t>Baily:</a:t>
            </a:r>
            <a:r>
              <a:rPr lang="en-US" b="1" baseline="0" dirty="0" smtClean="0">
                <a:sym typeface="Wingdings"/>
              </a:rPr>
              <a:t> </a:t>
            </a:r>
            <a:r>
              <a:rPr lang="en-US" sz="1200" b="0" kern="1200" baseline="0" dirty="0" smtClean="0">
                <a:solidFill>
                  <a:schemeClr val="tx1"/>
                </a:solidFill>
                <a:latin typeface="+mn-lt"/>
                <a:ea typeface="ＭＳ Ｐゴシック" pitchFamily="-106" charset="-128"/>
                <a:cs typeface="ＭＳ Ｐゴシック" pitchFamily="-106" charset="-128"/>
                <a:sym typeface="Wingdings"/>
              </a:rPr>
              <a:t>First student</a:t>
            </a:r>
            <a:r>
              <a:rPr lang="en-US" sz="1200" kern="1200" dirty="0" smtClean="0">
                <a:solidFill>
                  <a:schemeClr val="tx1"/>
                </a:solidFill>
                <a:latin typeface="+mn-lt"/>
                <a:ea typeface="ＭＳ Ｐゴシック" pitchFamily="-106" charset="-128"/>
                <a:cs typeface="ＭＳ Ｐゴシック" pitchFamily="-106" charset="-128"/>
              </a:rPr>
              <a:t> </a:t>
            </a:r>
            <a:r>
              <a:rPr lang="en-US" sz="1200" kern="1200" dirty="0" smtClean="0">
                <a:solidFill>
                  <a:schemeClr val="tx1"/>
                </a:solidFill>
                <a:latin typeface="+mn-lt"/>
                <a:ea typeface="ＭＳ Ｐゴシック" pitchFamily="-106" charset="-128"/>
                <a:cs typeface="ＭＳ Ｐゴシック" pitchFamily="-106" charset="-128"/>
              </a:rPr>
              <a:t>asks if the fields would ever be zero since the sheet is infinite</a:t>
            </a:r>
            <a:r>
              <a:rPr lang="en-US" sz="1200" kern="1200" dirty="0" smtClean="0">
                <a:solidFill>
                  <a:schemeClr val="tx1"/>
                </a:solidFill>
                <a:latin typeface="+mn-lt"/>
                <a:ea typeface="ＭＳ Ｐゴシック" pitchFamily="-106" charset="-128"/>
                <a:cs typeface="ＭＳ Ｐゴシック" pitchFamily="-106" charset="-128"/>
              </a:rPr>
              <a:t>; other student responds that </a:t>
            </a:r>
            <a:r>
              <a:rPr lang="en-US" sz="1200" kern="1200" dirty="0" smtClean="0">
                <a:solidFill>
                  <a:schemeClr val="tx1"/>
                </a:solidFill>
                <a:latin typeface="+mn-lt"/>
                <a:ea typeface="ＭＳ Ｐゴシック" pitchFamily="-106" charset="-128"/>
                <a:cs typeface="ＭＳ Ｐゴシック" pitchFamily="-106" charset="-128"/>
              </a:rPr>
              <a:t>the observer never sees the whole sheet in its </a:t>
            </a:r>
            <a:r>
              <a:rPr lang="en-US" sz="1200" kern="1200" dirty="0" smtClean="0">
                <a:solidFill>
                  <a:schemeClr val="tx1"/>
                </a:solidFill>
                <a:latin typeface="+mn-lt"/>
                <a:ea typeface="ＭＳ Ｐゴシック" pitchFamily="-106" charset="-128"/>
                <a:cs typeface="ＭＳ Ｐゴシック" pitchFamily="-106" charset="-128"/>
              </a:rPr>
              <a:t>entirety.  Steve </a:t>
            </a:r>
            <a:r>
              <a:rPr lang="en-US" sz="1200" kern="1200" dirty="0" smtClean="0">
                <a:solidFill>
                  <a:schemeClr val="tx1"/>
                </a:solidFill>
                <a:latin typeface="+mn-lt"/>
                <a:ea typeface="ＭＳ Ｐゴシック" pitchFamily="-106" charset="-128"/>
                <a:cs typeface="ＭＳ Ｐゴシック" pitchFamily="-106" charset="-128"/>
              </a:rPr>
              <a:t>is making a superposition argument, the original fields and the opposing fields cancel each other exactly.  One student is thinking that how long the current was left on will influence how long it takes the fields to go to zero. </a:t>
            </a:r>
            <a:r>
              <a:rPr lang="en-US" sz="1200" kern="1200" dirty="0" smtClean="0">
                <a:solidFill>
                  <a:schemeClr val="tx1"/>
                </a:solidFill>
                <a:latin typeface="+mn-lt"/>
                <a:ea typeface="ＭＳ Ｐゴシック" pitchFamily="-106" charset="-128"/>
                <a:cs typeface="ＭＳ Ｐゴシック" pitchFamily="-106" charset="-128"/>
              </a:rPr>
              <a:t> Steve </a:t>
            </a:r>
            <a:r>
              <a:rPr lang="en-US" sz="1200" kern="1200" dirty="0" smtClean="0">
                <a:solidFill>
                  <a:schemeClr val="tx1"/>
                </a:solidFill>
                <a:latin typeface="+mn-lt"/>
                <a:ea typeface="ＭＳ Ｐゴシック" pitchFamily="-106" charset="-128"/>
                <a:cs typeface="ＭＳ Ｐゴシック" pitchFamily="-106" charset="-128"/>
              </a:rPr>
              <a:t>suggests this can be </a:t>
            </a:r>
            <a:r>
              <a:rPr lang="en-US" sz="1200" kern="1200" dirty="0" smtClean="0">
                <a:solidFill>
                  <a:schemeClr val="tx1"/>
                </a:solidFill>
                <a:latin typeface="+mn-lt"/>
                <a:ea typeface="ＭＳ Ｐゴシック" pitchFamily="-106" charset="-128"/>
                <a:cs typeface="ＭＳ Ｐゴシック" pitchFamily="-106" charset="-128"/>
              </a:rPr>
              <a:t>discussed further </a:t>
            </a:r>
            <a:r>
              <a:rPr lang="en-US" sz="1200" kern="1200" dirty="0" smtClean="0">
                <a:solidFill>
                  <a:schemeClr val="tx1"/>
                </a:solidFill>
                <a:latin typeface="+mn-lt"/>
                <a:ea typeface="ＭＳ Ｐゴシック" pitchFamily="-106" charset="-128"/>
                <a:cs typeface="ＭＳ Ｐゴシック" pitchFamily="-106" charset="-128"/>
              </a:rPr>
              <a:t>in the homework help session, once everyone has done the integrals.  Question is really whether the E-field is going to be exactly canceled or if there’s a slow decay</a:t>
            </a:r>
            <a:r>
              <a:rPr lang="en-US" sz="1200" kern="1200" dirty="0" smtClean="0">
                <a:solidFill>
                  <a:schemeClr val="tx1"/>
                </a:solidFill>
                <a:latin typeface="+mn-lt"/>
                <a:ea typeface="ＭＳ Ｐゴシック" pitchFamily="-106" charset="-128"/>
                <a:cs typeface="ＭＳ Ｐゴシック" pitchFamily="-106" charset="-128"/>
              </a:rPr>
              <a:t>.</a:t>
            </a:r>
          </a:p>
          <a:p>
            <a:pPr marL="0" marR="0" indent="0" algn="l" defTabSz="457200" rtl="0" eaLnBrk="0" fontAlgn="base" latinLnBrk="0" hangingPunct="0">
              <a:lnSpc>
                <a:spcPct val="100000"/>
              </a:lnSpc>
              <a:spcBef>
                <a:spcPct val="30000"/>
              </a:spcBef>
              <a:spcAft>
                <a:spcPct val="0"/>
              </a:spcAft>
              <a:buClrTx/>
              <a:buSzTx/>
              <a:buFontTx/>
              <a:buNone/>
              <a:tabLst/>
              <a:defRPr/>
            </a:pPr>
            <a:endParaRPr lang="en-US" baseline="0" dirty="0" smtClean="0">
              <a:sym typeface="Wingdings"/>
            </a:endParaRPr>
          </a:p>
          <a:p>
            <a:r>
              <a:rPr lang="en-US" baseline="0" dirty="0" smtClean="0">
                <a:sym typeface="Wingdings"/>
              </a:rPr>
              <a:t>================================</a:t>
            </a:r>
          </a:p>
          <a:p>
            <a:r>
              <a:rPr lang="en-US" baseline="0" dirty="0" smtClean="0">
                <a:sym typeface="Wingdings"/>
              </a:rPr>
              <a:t>Adapted from Charles Rogers</a:t>
            </a:r>
            <a:endParaRPr lang="en-US" dirty="0" smtClean="0"/>
          </a:p>
        </p:txBody>
      </p:sp>
      <p:sp>
        <p:nvSpPr>
          <p:cNvPr id="29700" name="Slide Number Placeholder 3"/>
          <p:cNvSpPr>
            <a:spLocks noGrp="1"/>
          </p:cNvSpPr>
          <p:nvPr>
            <p:ph type="sldNum" sz="quarter" idx="5"/>
          </p:nvPr>
        </p:nvSpPr>
        <p:spPr bwMode="auto">
          <a:noFill/>
          <a:ln>
            <a:miter lim="800000"/>
            <a:headEnd/>
            <a:tailEnd/>
          </a:ln>
        </p:spPr>
        <p:txBody>
          <a:bodyPr/>
          <a:lstStyle/>
          <a:p>
            <a:fld id="{957DBFBE-B2FB-044A-84DE-F8FBA0B95EAA}" type="slidenum">
              <a:rPr lang="en-US">
                <a:latin typeface="Calibri" charset="0"/>
                <a:ea typeface="ＭＳ Ｐゴシック" charset="-128"/>
                <a:cs typeface="ＭＳ Ｐゴシック" charset="-128"/>
              </a:rPr>
              <a:pPr/>
              <a:t>5</a:t>
            </a:fld>
            <a:endParaRPr lang="en-US">
              <a:latin typeface="Calibri" charset="0"/>
              <a:ea typeface="ＭＳ Ｐゴシック" charset="-128"/>
              <a:cs typeface="ＭＳ Ｐゴシック"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dirty="0" smtClean="0"/>
              <a:t>“Solution” to previous slide</a:t>
            </a:r>
            <a:endParaRPr lang="en-US" dirty="0"/>
          </a:p>
        </p:txBody>
      </p:sp>
      <p:sp>
        <p:nvSpPr>
          <p:cNvPr id="29700" name="Slide Number Placeholder 3"/>
          <p:cNvSpPr>
            <a:spLocks noGrp="1"/>
          </p:cNvSpPr>
          <p:nvPr>
            <p:ph type="sldNum" sz="quarter" idx="5"/>
          </p:nvPr>
        </p:nvSpPr>
        <p:spPr bwMode="auto">
          <a:noFill/>
          <a:ln>
            <a:miter lim="800000"/>
            <a:headEnd/>
            <a:tailEnd/>
          </a:ln>
        </p:spPr>
        <p:txBody>
          <a:bodyPr/>
          <a:lstStyle/>
          <a:p>
            <a:fld id="{957DBFBE-B2FB-044A-84DE-F8FBA0B95EAA}" type="slidenum">
              <a:rPr lang="en-US">
                <a:latin typeface="Calibri" charset="0"/>
                <a:ea typeface="ＭＳ Ｐゴシック" charset="-128"/>
                <a:cs typeface="ＭＳ Ｐゴシック" charset="-128"/>
              </a:rPr>
              <a:pPr/>
              <a:t>6</a:t>
            </a:fld>
            <a:endParaRPr lang="en-US">
              <a:latin typeface="Calibri" charset="0"/>
              <a:ea typeface="ＭＳ Ｐゴシック" charset="-128"/>
              <a:cs typeface="ＭＳ Ｐゴシック"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dirty="0" smtClean="0"/>
              <a:t>Class:</a:t>
            </a:r>
            <a:r>
              <a:rPr lang="en-US" baseline="0" dirty="0" smtClean="0"/>
              <a:t> MATH/PHYSICS</a:t>
            </a:r>
            <a:endParaRPr lang="en-US" dirty="0" smtClean="0"/>
          </a:p>
          <a:p>
            <a:pPr marL="0" marR="0" indent="0" algn="l" defTabSz="457200" rtl="0" eaLnBrk="0" fontAlgn="base" latinLnBrk="0" hangingPunct="0">
              <a:lnSpc>
                <a:spcPct val="100000"/>
              </a:lnSpc>
              <a:spcBef>
                <a:spcPct val="30000"/>
              </a:spcBef>
              <a:spcAft>
                <a:spcPct val="0"/>
              </a:spcAft>
              <a:buClrTx/>
              <a:buSzTx/>
              <a:buFontTx/>
              <a:buNone/>
              <a:tabLst/>
              <a:defRPr/>
            </a:pPr>
            <a:r>
              <a:rPr lang="en-US" dirty="0" smtClean="0"/>
              <a:t>Correct Answer:</a:t>
            </a:r>
          </a:p>
          <a:p>
            <a:pPr marL="0" marR="0" indent="0" algn="l" defTabSz="457200" rtl="0" eaLnBrk="0" fontAlgn="base" latinLnBrk="0" hangingPunct="0">
              <a:lnSpc>
                <a:spcPct val="100000"/>
              </a:lnSpc>
              <a:spcBef>
                <a:spcPct val="30000"/>
              </a:spcBef>
              <a:spcAft>
                <a:spcPct val="0"/>
              </a:spcAft>
              <a:buClrTx/>
              <a:buSzTx/>
              <a:buFontTx/>
              <a:buNone/>
              <a:tabLst/>
              <a:defRPr/>
            </a:pPr>
            <a:r>
              <a:rPr lang="en-US" dirty="0" smtClean="0"/>
              <a:t>______________________________</a:t>
            </a:r>
          </a:p>
          <a:p>
            <a:pPr marL="0" marR="0" indent="0" algn="l" defTabSz="457200" rtl="0" eaLnBrk="0" fontAlgn="base" latinLnBrk="0" hangingPunct="0">
              <a:lnSpc>
                <a:spcPct val="100000"/>
              </a:lnSpc>
              <a:spcBef>
                <a:spcPct val="30000"/>
              </a:spcBef>
              <a:spcAft>
                <a:spcPct val="0"/>
              </a:spcAft>
              <a:buClrTx/>
              <a:buSzTx/>
              <a:buFontTx/>
              <a:buNone/>
              <a:tabLst/>
              <a:defRPr/>
            </a:pPr>
            <a:r>
              <a:rPr lang="en-US" b="0" dirty="0" smtClean="0"/>
              <a:t>Fall</a:t>
            </a:r>
            <a:r>
              <a:rPr lang="en-US" b="0" baseline="0" dirty="0" smtClean="0"/>
              <a:t> 2011: Didn’t click</a:t>
            </a:r>
          </a:p>
          <a:p>
            <a:pPr marL="0" marR="0" indent="0" algn="l" defTabSz="457200" rtl="0" eaLnBrk="0" fontAlgn="base" latinLnBrk="0" hangingPunct="0">
              <a:lnSpc>
                <a:spcPct val="100000"/>
              </a:lnSpc>
              <a:spcBef>
                <a:spcPct val="30000"/>
              </a:spcBef>
              <a:spcAft>
                <a:spcPct val="0"/>
              </a:spcAft>
              <a:buClrTx/>
              <a:buSzTx/>
              <a:buFontTx/>
              <a:buNone/>
              <a:tabLst/>
              <a:defRPr/>
            </a:pPr>
            <a:r>
              <a:rPr lang="en-US" dirty="0" smtClean="0"/>
              <a:t>Physics 3320 Sp12</a:t>
            </a:r>
            <a:r>
              <a:rPr lang="en-US" baseline="0" dirty="0" smtClean="0"/>
              <a:t> (MD) Lecture 30</a:t>
            </a:r>
          </a:p>
          <a:p>
            <a:pPr marL="0" marR="0" indent="0" algn="l" defTabSz="457200" rtl="0" eaLnBrk="0" fontAlgn="base" latinLnBrk="0" hangingPunct="0">
              <a:lnSpc>
                <a:spcPct val="100000"/>
              </a:lnSpc>
              <a:spcBef>
                <a:spcPct val="30000"/>
              </a:spcBef>
              <a:spcAft>
                <a:spcPct val="0"/>
              </a:spcAft>
              <a:buClrTx/>
              <a:buSzTx/>
              <a:buFontTx/>
              <a:buNone/>
              <a:tabLst/>
              <a:defRPr/>
            </a:pPr>
            <a:r>
              <a:rPr lang="en-US" b="0" baseline="0" dirty="0" smtClean="0"/>
              <a:t>0, 0, [[100]], 0, 0</a:t>
            </a:r>
          </a:p>
          <a:p>
            <a:pPr marL="0" marR="0" indent="0" algn="l" defTabSz="457200" rtl="0" eaLnBrk="0" fontAlgn="base" latinLnBrk="0" hangingPunct="0">
              <a:lnSpc>
                <a:spcPct val="100000"/>
              </a:lnSpc>
              <a:spcBef>
                <a:spcPct val="30000"/>
              </a:spcBef>
              <a:spcAft>
                <a:spcPct val="0"/>
              </a:spcAft>
              <a:buClrTx/>
              <a:buSzTx/>
              <a:buFontTx/>
              <a:buNone/>
              <a:tabLst/>
              <a:defRPr/>
            </a:pPr>
            <a:r>
              <a:rPr lang="en-US" b="0" dirty="0" smtClean="0"/>
              <a:t>______________________________</a:t>
            </a:r>
          </a:p>
          <a:p>
            <a:pPr marL="0" marR="0" indent="0" algn="l" defTabSz="457200" rtl="0" eaLnBrk="0" fontAlgn="base" latinLnBrk="0" hangingPunct="0">
              <a:lnSpc>
                <a:spcPct val="100000"/>
              </a:lnSpc>
              <a:spcBef>
                <a:spcPct val="30000"/>
              </a:spcBef>
              <a:spcAft>
                <a:spcPct val="0"/>
              </a:spcAft>
              <a:buClrTx/>
              <a:buSzTx/>
              <a:buFontTx/>
              <a:buNone/>
              <a:tabLst/>
              <a:defRPr/>
            </a:pPr>
            <a:r>
              <a:rPr lang="en-US" b="1" dirty="0" smtClean="0"/>
              <a:t>Fall</a:t>
            </a:r>
            <a:r>
              <a:rPr lang="en-US" b="1" baseline="0" dirty="0" smtClean="0"/>
              <a:t> 2011 Comments</a:t>
            </a:r>
            <a:endParaRPr lang="en-US" b="1" dirty="0" smtClean="0"/>
          </a:p>
          <a:p>
            <a:pPr marL="0" marR="0" indent="0" algn="l" defTabSz="457200" rtl="0" eaLnBrk="0" fontAlgn="base" latinLnBrk="0" hangingPunct="0">
              <a:lnSpc>
                <a:spcPct val="100000"/>
              </a:lnSpc>
              <a:spcBef>
                <a:spcPct val="30000"/>
              </a:spcBef>
              <a:spcAft>
                <a:spcPct val="0"/>
              </a:spcAft>
              <a:buClrTx/>
              <a:buSzTx/>
              <a:buFontTx/>
              <a:buNone/>
              <a:tabLst/>
              <a:defRPr/>
            </a:pPr>
            <a:r>
              <a:rPr lang="en-US" dirty="0" smtClean="0"/>
              <a:t>Went through this slide, but didn’t click, since I</a:t>
            </a:r>
            <a:r>
              <a:rPr lang="en-US" baseline="0" dirty="0" smtClean="0"/>
              <a:t> animated it and they shouted out the correct answer. Worth talking about how real </a:t>
            </a:r>
            <a:r>
              <a:rPr lang="en-US" baseline="0" dirty="0" smtClean="0"/>
              <a:t>antennas are </a:t>
            </a:r>
            <a:r>
              <a:rPr lang="en-US" baseline="0" dirty="0" smtClean="0"/>
              <a:t>a superposition of such small things, and that we’re simplifying by having I independent of z along the wire, and conserving current by having the wire there… </a:t>
            </a:r>
          </a:p>
          <a:p>
            <a:pPr marL="0" marR="0" indent="0" algn="l" defTabSz="457200" rtl="0" eaLnBrk="0" fontAlgn="base" latinLnBrk="0" hangingPunct="0">
              <a:lnSpc>
                <a:spcPct val="100000"/>
              </a:lnSpc>
              <a:spcBef>
                <a:spcPct val="30000"/>
              </a:spcBef>
              <a:spcAft>
                <a:spcPct val="0"/>
              </a:spcAft>
              <a:buClrTx/>
              <a:buSzTx/>
              <a:buFontTx/>
              <a:buNone/>
              <a:tabLst/>
              <a:defRPr/>
            </a:pPr>
            <a:endParaRPr lang="en-US" baseline="0" dirty="0" smtClean="0"/>
          </a:p>
          <a:p>
            <a:pPr marL="0" marR="0" indent="0" algn="l" defTabSz="457200" rtl="0" eaLnBrk="0" fontAlgn="base" latinLnBrk="0" hangingPunct="0">
              <a:lnSpc>
                <a:spcPct val="100000"/>
              </a:lnSpc>
              <a:spcBef>
                <a:spcPct val="30000"/>
              </a:spcBef>
              <a:spcAft>
                <a:spcPct val="0"/>
              </a:spcAft>
              <a:buClrTx/>
              <a:buSzTx/>
              <a:buFontTx/>
              <a:buNone/>
              <a:tabLst/>
              <a:defRPr/>
            </a:pPr>
            <a:r>
              <a:rPr lang="en-US" b="1" baseline="0" dirty="0" smtClean="0"/>
              <a:t>Spring 2012 Comments</a:t>
            </a:r>
          </a:p>
          <a:p>
            <a:pPr marL="0" marR="0" indent="0" algn="l" defTabSz="457200" rtl="0" eaLnBrk="0" fontAlgn="base" latinLnBrk="0" hangingPunct="0">
              <a:lnSpc>
                <a:spcPct val="100000"/>
              </a:lnSpc>
              <a:spcBef>
                <a:spcPct val="30000"/>
              </a:spcBef>
              <a:spcAft>
                <a:spcPct val="0"/>
              </a:spcAft>
              <a:buClrTx/>
              <a:buSzTx/>
              <a:buFontTx/>
              <a:buNone/>
              <a:tabLst/>
              <a:defRPr/>
            </a:pPr>
            <a:endParaRPr lang="en-US" baseline="0" dirty="0" smtClean="0"/>
          </a:p>
          <a:p>
            <a:pPr marL="0" marR="0" indent="0" algn="l" defTabSz="457200" rtl="0" eaLnBrk="0" fontAlgn="base" latinLnBrk="0" hangingPunct="0">
              <a:lnSpc>
                <a:spcPct val="100000"/>
              </a:lnSpc>
              <a:spcBef>
                <a:spcPct val="30000"/>
              </a:spcBef>
              <a:spcAft>
                <a:spcPct val="0"/>
              </a:spcAft>
              <a:buClrTx/>
              <a:buSzTx/>
              <a:buFontTx/>
              <a:buNone/>
              <a:tabLst/>
              <a:defRPr/>
            </a:pPr>
            <a:endParaRPr lang="en-US" baseline="0" dirty="0" smtClean="0"/>
          </a:p>
          <a:p>
            <a:pPr marL="0" marR="0" indent="0" algn="l" defTabSz="457200" rtl="0" eaLnBrk="0" fontAlgn="base" latinLnBrk="0" hangingPunct="0">
              <a:lnSpc>
                <a:spcPct val="100000"/>
              </a:lnSpc>
              <a:spcBef>
                <a:spcPct val="30000"/>
              </a:spcBef>
              <a:spcAft>
                <a:spcPct val="0"/>
              </a:spcAft>
              <a:buClrTx/>
              <a:buSzTx/>
              <a:buFontTx/>
              <a:buNone/>
              <a:tabLst/>
              <a:defRPr/>
            </a:pPr>
            <a:r>
              <a:rPr lang="en-US" baseline="0" dirty="0" smtClean="0"/>
              <a:t>============================</a:t>
            </a:r>
          </a:p>
          <a:p>
            <a:pPr marL="0" marR="0" indent="0" algn="l" defTabSz="457200" rtl="0" eaLnBrk="0" fontAlgn="base" latinLnBrk="0" hangingPunct="0">
              <a:lnSpc>
                <a:spcPct val="100000"/>
              </a:lnSpc>
              <a:spcBef>
                <a:spcPct val="30000"/>
              </a:spcBef>
              <a:spcAft>
                <a:spcPct val="0"/>
              </a:spcAft>
              <a:buClrTx/>
              <a:buSzTx/>
              <a:buFontTx/>
              <a:buNone/>
              <a:tabLst/>
              <a:defRPr/>
            </a:pPr>
            <a:r>
              <a:rPr lang="en-US" baseline="0" dirty="0" smtClean="0"/>
              <a:t>Written by SJP in PHYS 3320 Fa11</a:t>
            </a:r>
          </a:p>
          <a:p>
            <a:pPr marL="0" marR="0" indent="0" algn="l" defTabSz="457200" rtl="0" eaLnBrk="0" fontAlgn="base" latinLnBrk="0" hangingPunct="0">
              <a:lnSpc>
                <a:spcPct val="100000"/>
              </a:lnSpc>
              <a:spcBef>
                <a:spcPct val="30000"/>
              </a:spcBef>
              <a:spcAft>
                <a:spcPct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pPr>
              <a:defRPr/>
            </a:pPr>
            <a:fld id="{20737D2B-F4D4-8E43-810E-08EF173F04EC}" type="slidenum">
              <a:rPr lang="en-US" smtClean="0"/>
              <a:pPr>
                <a:defRPr/>
              </a:pPr>
              <a:t>7</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284266645"/>
      </p:ext>
    </p:extLst>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dirty="0" smtClean="0"/>
              <a:t>Class:</a:t>
            </a:r>
            <a:r>
              <a:rPr lang="en-US" baseline="0" dirty="0" smtClean="0"/>
              <a:t> MATH/PHYSICS</a:t>
            </a:r>
            <a:endParaRPr lang="en-US" dirty="0" smtClean="0"/>
          </a:p>
          <a:p>
            <a:pPr marL="0" marR="0" indent="0" algn="l" defTabSz="457200" rtl="0" eaLnBrk="0" fontAlgn="base" latinLnBrk="0" hangingPunct="0">
              <a:lnSpc>
                <a:spcPct val="100000"/>
              </a:lnSpc>
              <a:spcBef>
                <a:spcPct val="30000"/>
              </a:spcBef>
              <a:spcAft>
                <a:spcPct val="0"/>
              </a:spcAft>
              <a:buClrTx/>
              <a:buSzTx/>
              <a:buFontTx/>
              <a:buNone/>
              <a:tabLst/>
              <a:defRPr/>
            </a:pPr>
            <a:r>
              <a:rPr lang="en-US" dirty="0" smtClean="0"/>
              <a:t>Correct</a:t>
            </a:r>
            <a:r>
              <a:rPr lang="en-US" baseline="0" dirty="0" smtClean="0"/>
              <a:t> Answer: D</a:t>
            </a:r>
            <a:endParaRPr lang="en-US" dirty="0" smtClean="0"/>
          </a:p>
          <a:p>
            <a:pPr marL="0" marR="0" indent="0" algn="l" defTabSz="457200" rtl="0" eaLnBrk="0" fontAlgn="base" latinLnBrk="0" hangingPunct="0">
              <a:lnSpc>
                <a:spcPct val="100000"/>
              </a:lnSpc>
              <a:spcBef>
                <a:spcPct val="30000"/>
              </a:spcBef>
              <a:spcAft>
                <a:spcPct val="0"/>
              </a:spcAft>
              <a:buClrTx/>
              <a:buSzTx/>
              <a:buFontTx/>
              <a:buNone/>
              <a:tabLst/>
              <a:defRPr/>
            </a:pPr>
            <a:r>
              <a:rPr lang="en-US" dirty="0" smtClean="0"/>
              <a:t>________________________________</a:t>
            </a:r>
          </a:p>
          <a:p>
            <a:pPr marL="0" marR="0" indent="0" algn="l" defTabSz="457200" rtl="0" eaLnBrk="0" fontAlgn="base" latinLnBrk="0" hangingPunct="0">
              <a:lnSpc>
                <a:spcPct val="100000"/>
              </a:lnSpc>
              <a:spcBef>
                <a:spcPct val="30000"/>
              </a:spcBef>
              <a:spcAft>
                <a:spcPct val="0"/>
              </a:spcAft>
              <a:buClrTx/>
              <a:buSzTx/>
              <a:buFontTx/>
              <a:buNone/>
              <a:tabLst/>
              <a:defRPr/>
            </a:pPr>
            <a:r>
              <a:rPr lang="en-US" dirty="0" smtClean="0"/>
              <a:t>Physics 3320 Fa11 (SJP) Lecture 36</a:t>
            </a:r>
          </a:p>
          <a:p>
            <a:r>
              <a:rPr lang="en-US" dirty="0" smtClean="0"/>
              <a:t>0, 0, 0, [[100]], 0</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Physics 3320 Sp12</a:t>
            </a:r>
            <a:r>
              <a:rPr lang="en-US" baseline="0" dirty="0" smtClean="0"/>
              <a:t> (MD) Lecture 30</a:t>
            </a:r>
          </a:p>
          <a:p>
            <a:r>
              <a:rPr lang="en-US" dirty="0" smtClean="0"/>
              <a:t>0, 3, 3, [[94]], 0</a:t>
            </a:r>
          </a:p>
          <a:p>
            <a:r>
              <a:rPr lang="en-US" dirty="0" smtClean="0"/>
              <a:t>________________________________</a:t>
            </a:r>
          </a:p>
          <a:p>
            <a:r>
              <a:rPr lang="en-US" b="1" dirty="0" smtClean="0"/>
              <a:t>Fall 2011 Comments</a:t>
            </a:r>
          </a:p>
          <a:p>
            <a:r>
              <a:rPr lang="en-US" dirty="0" smtClean="0"/>
              <a:t>100% correct,</a:t>
            </a:r>
            <a:r>
              <a:rPr lang="en-US" baseline="0" dirty="0" smtClean="0"/>
              <a:t> but I really led them to it. I animated this, and let them spend about 5 minutes struggling before we started working on it together. This is hard, I should think about a more scaffolded sequence of questions to lead them up to it. </a:t>
            </a:r>
          </a:p>
          <a:p>
            <a:endParaRPr lang="en-US" baseline="0" dirty="0" smtClean="0"/>
          </a:p>
          <a:p>
            <a:r>
              <a:rPr lang="en-US" baseline="0" dirty="0" smtClean="0"/>
              <a:t>First you want to argue that the triple integral in our problem is a single integral over z’. Then note that J becomes I which doesn’t depend on z’. </a:t>
            </a:r>
          </a:p>
          <a:p>
            <a:r>
              <a:rPr lang="en-US" baseline="0" dirty="0" smtClean="0"/>
              <a:t>Then, denominator is |r-z’|, but FAR AWAY means r&gt;&gt;d and thus we can pull out the denominator. Lastly, we need to think about </a:t>
            </a:r>
            <a:r>
              <a:rPr lang="en-US" baseline="0" dirty="0" err="1" smtClean="0"/>
              <a:t>tR</a:t>
            </a:r>
            <a:r>
              <a:rPr lang="en-US" baseline="0" dirty="0" smtClean="0"/>
              <a:t>. This is slightly subtle, it looks like the same argument replaces </a:t>
            </a:r>
            <a:r>
              <a:rPr lang="en-US" baseline="0" dirty="0" err="1" smtClean="0"/>
              <a:t>tR</a:t>
            </a:r>
            <a:r>
              <a:rPr lang="en-US" baseline="0" dirty="0" smtClean="0"/>
              <a:t> with t-r/c, but now we should argue that omega*z’ is tiny so as not to contribute anything to the phase of the </a:t>
            </a:r>
            <a:r>
              <a:rPr lang="en-US" baseline="0" dirty="0" smtClean="0"/>
              <a:t>sine </a:t>
            </a:r>
            <a:r>
              <a:rPr lang="en-US" baseline="0" dirty="0" smtClean="0"/>
              <a:t>function, and THAT is a separate approximation, omega*d &lt;&lt;1 amounts to lambda(resulting radiation) &gt;&gt; d  (you need to walk the class through that, since we haven’t yet GOTTEN to the resulting radiation!) </a:t>
            </a:r>
          </a:p>
          <a:p>
            <a:endParaRPr lang="en-US" baseline="0" dirty="0" smtClean="0"/>
          </a:p>
          <a:p>
            <a:r>
              <a:rPr lang="en-US" baseline="0" dirty="0" smtClean="0"/>
              <a:t>The “d out front” generated one student query, why do we neglect terms of order d inside, but not that one? (Answer – this one is multiplicative, not additive!) </a:t>
            </a:r>
          </a:p>
          <a:p>
            <a:endParaRPr lang="en-US" baseline="0" dirty="0" smtClean="0"/>
          </a:p>
          <a:p>
            <a:r>
              <a:rPr lang="en-US" baseline="0" dirty="0" smtClean="0"/>
              <a:t>I pointed out that</a:t>
            </a:r>
            <a:r>
              <a:rPr lang="en-US" baseline="0" dirty="0" smtClean="0"/>
              <a:t> </a:t>
            </a:r>
            <a:r>
              <a:rPr lang="en-US" baseline="0" dirty="0" err="1" smtClean="0"/>
              <a:t>qd</a:t>
            </a:r>
            <a:r>
              <a:rPr lang="en-US" baseline="0" dirty="0" smtClean="0"/>
              <a:t> </a:t>
            </a:r>
            <a:r>
              <a:rPr lang="en-US" baseline="0" dirty="0" smtClean="0"/>
              <a:t>= dipole moment, we’ll come back to that. </a:t>
            </a:r>
          </a:p>
          <a:p>
            <a:endParaRPr lang="en-US" baseline="0" dirty="0" smtClean="0"/>
          </a:p>
          <a:p>
            <a:r>
              <a:rPr lang="en-US" baseline="0" dirty="0" smtClean="0"/>
              <a:t>Notes</a:t>
            </a:r>
          </a:p>
          <a:p>
            <a:endParaRPr lang="en-US" sz="1200" kern="1200" dirty="0" smtClean="0">
              <a:solidFill>
                <a:schemeClr val="tx1"/>
              </a:solidFill>
              <a:latin typeface="+mn-lt"/>
              <a:ea typeface="ＭＳ Ｐゴシック" pitchFamily="-106" charset="-128"/>
              <a:cs typeface="ＭＳ Ｐゴシック" pitchFamily="-106" charset="-128"/>
            </a:endParaRPr>
          </a:p>
          <a:p>
            <a:r>
              <a:rPr lang="en-US" sz="1200" b="1" kern="1200" dirty="0" smtClean="0">
                <a:solidFill>
                  <a:schemeClr val="tx1"/>
                </a:solidFill>
                <a:latin typeface="+mn-lt"/>
                <a:ea typeface="ＭＳ Ｐゴシック" pitchFamily="-106" charset="-128"/>
                <a:cs typeface="ＭＳ Ｐゴシック" pitchFamily="-106" charset="-128"/>
              </a:rPr>
              <a:t>LA:</a:t>
            </a:r>
            <a:r>
              <a:rPr lang="en-US" sz="1200" b="0" kern="1200" dirty="0" smtClean="0">
                <a:solidFill>
                  <a:schemeClr val="tx1"/>
                </a:solidFill>
                <a:latin typeface="+mn-lt"/>
                <a:ea typeface="ＭＳ Ｐゴシック" pitchFamily="-106" charset="-128"/>
                <a:cs typeface="ＭＳ Ｐゴシック" pitchFamily="-106" charset="-128"/>
              </a:rPr>
              <a:t> The students I was sitting next to were at first confused as to what to consider "small" when far away, but they figured it out pretty quickly</a:t>
            </a:r>
            <a:r>
              <a:rPr lang="en-US" sz="1200" b="0" kern="1200" dirty="0" smtClean="0">
                <a:solidFill>
                  <a:schemeClr val="tx1"/>
                </a:solidFill>
                <a:latin typeface="+mn-lt"/>
                <a:ea typeface="ＭＳ Ｐゴシック" pitchFamily="-106" charset="-128"/>
                <a:cs typeface="ＭＳ Ｐゴシック" pitchFamily="-106" charset="-128"/>
              </a:rPr>
              <a:t>.</a:t>
            </a:r>
          </a:p>
          <a:p>
            <a:endParaRPr lang="en-US" baseline="0" dirty="0" smtClean="0"/>
          </a:p>
          <a:p>
            <a:r>
              <a:rPr lang="en-US" b="1" baseline="0" dirty="0" smtClean="0"/>
              <a:t>Spring 2012 Comments</a:t>
            </a:r>
          </a:p>
          <a:p>
            <a:endParaRPr lang="en-US" baseline="0" dirty="0" smtClean="0"/>
          </a:p>
          <a:p>
            <a:r>
              <a:rPr lang="en-US" baseline="0" dirty="0" smtClean="0"/>
              <a:t>Students need some help getting started on this one.</a:t>
            </a:r>
          </a:p>
          <a:p>
            <a:endParaRPr lang="en-US" baseline="0" dirty="0" smtClean="0"/>
          </a:p>
          <a:p>
            <a:r>
              <a:rPr lang="en-US" baseline="0" dirty="0" smtClean="0"/>
              <a:t>===============================</a:t>
            </a:r>
          </a:p>
          <a:p>
            <a:r>
              <a:rPr lang="en-US" baseline="0" dirty="0" smtClean="0"/>
              <a:t>Written by SJP in PHYS 3320 Fa11</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20737D2B-F4D4-8E43-810E-08EF173F04EC}" type="slidenum">
              <a:rPr lang="en-US" smtClean="0"/>
              <a:pPr>
                <a:defRPr/>
              </a:pPr>
              <a:t>8</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62412865"/>
      </p:ext>
    </p:extLst>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dirty="0" smtClean="0"/>
              <a:t>Class: MATH</a:t>
            </a:r>
          </a:p>
          <a:p>
            <a:pPr marL="0" marR="0" indent="0" algn="l" defTabSz="457200" rtl="0" eaLnBrk="0" fontAlgn="base" latinLnBrk="0" hangingPunct="0">
              <a:lnSpc>
                <a:spcPct val="100000"/>
              </a:lnSpc>
              <a:spcBef>
                <a:spcPct val="30000"/>
              </a:spcBef>
              <a:spcAft>
                <a:spcPct val="0"/>
              </a:spcAft>
              <a:buClrTx/>
              <a:buSzTx/>
              <a:buFontTx/>
              <a:buNone/>
              <a:tabLst/>
              <a:defRPr/>
            </a:pPr>
            <a:r>
              <a:rPr lang="en-US" dirty="0" smtClean="0"/>
              <a:t>Correct Answer: D</a:t>
            </a:r>
          </a:p>
          <a:p>
            <a:pPr marL="0" marR="0" indent="0" algn="l" defTabSz="457200" rtl="0" eaLnBrk="0" fontAlgn="base" latinLnBrk="0" hangingPunct="0">
              <a:lnSpc>
                <a:spcPct val="100000"/>
              </a:lnSpc>
              <a:spcBef>
                <a:spcPct val="30000"/>
              </a:spcBef>
              <a:spcAft>
                <a:spcPct val="0"/>
              </a:spcAft>
              <a:buClrTx/>
              <a:buSzTx/>
              <a:buFontTx/>
              <a:buNone/>
              <a:tabLst/>
              <a:defRPr/>
            </a:pPr>
            <a:r>
              <a:rPr lang="en-US" dirty="0" smtClean="0"/>
              <a:t>______________________________</a:t>
            </a:r>
          </a:p>
          <a:p>
            <a:pPr marL="0" marR="0" indent="0" algn="l" defTabSz="457200" rtl="0" eaLnBrk="0" fontAlgn="base" latinLnBrk="0" hangingPunct="0">
              <a:lnSpc>
                <a:spcPct val="100000"/>
              </a:lnSpc>
              <a:spcBef>
                <a:spcPct val="30000"/>
              </a:spcBef>
              <a:spcAft>
                <a:spcPct val="0"/>
              </a:spcAft>
              <a:buClrTx/>
              <a:buSzTx/>
              <a:buFontTx/>
              <a:buNone/>
              <a:tabLst/>
              <a:defRPr/>
            </a:pPr>
            <a:r>
              <a:rPr lang="en-US" dirty="0" smtClean="0"/>
              <a:t>Physics 3320 Fa11 (SJP) Lecture36</a:t>
            </a:r>
          </a:p>
          <a:p>
            <a:r>
              <a:rPr lang="en-US" dirty="0" smtClean="0"/>
              <a:t>5,0,33, [[62]],0</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Physics 3320 Sp12</a:t>
            </a:r>
            <a:r>
              <a:rPr lang="en-US" baseline="0" dirty="0" smtClean="0"/>
              <a:t> (MD) Lecture 30</a:t>
            </a:r>
          </a:p>
          <a:p>
            <a:r>
              <a:rPr lang="en-US" dirty="0" smtClean="0"/>
              <a:t>19, 0,</a:t>
            </a:r>
            <a:r>
              <a:rPr lang="en-US" baseline="0" dirty="0" smtClean="0"/>
              <a:t> 16, [[66]], 0</a:t>
            </a:r>
            <a:endParaRPr lang="en-US" dirty="0" smtClean="0"/>
          </a:p>
          <a:p>
            <a:r>
              <a:rPr lang="en-US" dirty="0" smtClean="0"/>
              <a:t>______________________________</a:t>
            </a:r>
          </a:p>
          <a:p>
            <a:r>
              <a:rPr lang="en-US" b="1" dirty="0" smtClean="0"/>
              <a:t>Fall</a:t>
            </a:r>
            <a:r>
              <a:rPr lang="en-US" b="1" baseline="0" dirty="0" smtClean="0"/>
              <a:t> 2011 Comments </a:t>
            </a:r>
            <a:endParaRPr lang="en-US" b="1" dirty="0" smtClean="0"/>
          </a:p>
          <a:p>
            <a:r>
              <a:rPr lang="en-US" dirty="0" smtClean="0"/>
              <a:t>Students still</a:t>
            </a:r>
            <a:r>
              <a:rPr lang="en-US" baseline="0" dirty="0" smtClean="0"/>
              <a:t> don’t know this!? I’m glad I asked, I pointed out that this is one of those things you don’t need to look up, GUESS the answer by drawing the picture, then just check your signs (and make sure you don’t mess up sin&lt;&gt;</a:t>
            </a:r>
            <a:r>
              <a:rPr lang="en-US" baseline="0" dirty="0" err="1" smtClean="0"/>
              <a:t>cos</a:t>
            </a:r>
            <a:r>
              <a:rPr lang="en-US" baseline="0" dirty="0" smtClean="0"/>
              <a:t> by taking a limit, say theta=0)</a:t>
            </a:r>
          </a:p>
          <a:p>
            <a:endParaRPr lang="en-US" baseline="0" dirty="0" smtClean="0"/>
          </a:p>
          <a:p>
            <a:r>
              <a:rPr lang="en-US" dirty="0" smtClean="0"/>
              <a:t>Notes</a:t>
            </a:r>
          </a:p>
          <a:p>
            <a:r>
              <a:rPr lang="en-US" sz="1200" b="1" kern="1200" dirty="0" smtClean="0">
                <a:solidFill>
                  <a:schemeClr val="tx1"/>
                </a:solidFill>
                <a:latin typeface="+mn-lt"/>
                <a:ea typeface="ＭＳ Ｐゴシック" pitchFamily="-106" charset="-128"/>
                <a:cs typeface="ＭＳ Ｐゴシック" pitchFamily="-106" charset="-128"/>
              </a:rPr>
              <a:t>Baily: </a:t>
            </a:r>
            <a:r>
              <a:rPr lang="en-US" sz="1200" kern="1200" dirty="0" smtClean="0">
                <a:solidFill>
                  <a:schemeClr val="tx1"/>
                </a:solidFill>
                <a:latin typeface="+mn-lt"/>
                <a:ea typeface="ＭＳ Ｐゴシック" pitchFamily="-106" charset="-128"/>
                <a:cs typeface="ＭＳ Ｐゴシック" pitchFamily="-106" charset="-128"/>
              </a:rPr>
              <a:t>Several students immediately </a:t>
            </a:r>
            <a:r>
              <a:rPr lang="en-US" sz="1200" kern="1200" dirty="0" smtClean="0">
                <a:solidFill>
                  <a:schemeClr val="tx1"/>
                </a:solidFill>
                <a:latin typeface="+mn-lt"/>
                <a:ea typeface="ＭＳ Ｐゴシック" pitchFamily="-106" charset="-128"/>
                <a:cs typeface="ＭＳ Ｐゴシック" pitchFamily="-106" charset="-128"/>
              </a:rPr>
              <a:t>turned </a:t>
            </a:r>
            <a:r>
              <a:rPr lang="en-US" sz="1200" kern="1200" dirty="0" smtClean="0">
                <a:solidFill>
                  <a:schemeClr val="tx1"/>
                </a:solidFill>
                <a:latin typeface="+mn-lt"/>
                <a:ea typeface="ＭＳ Ｐゴシック" pitchFamily="-106" charset="-128"/>
                <a:cs typeface="ＭＳ Ｐゴシック" pitchFamily="-106" charset="-128"/>
              </a:rPr>
              <a:t>to the back of Griffiths, and Steve </a:t>
            </a:r>
            <a:r>
              <a:rPr lang="en-US" sz="1200" kern="1200" dirty="0" smtClean="0">
                <a:solidFill>
                  <a:schemeClr val="tx1"/>
                </a:solidFill>
                <a:latin typeface="+mn-lt"/>
                <a:ea typeface="ＭＳ Ｐゴシック" pitchFamily="-106" charset="-128"/>
                <a:cs typeface="ＭＳ Ｐゴシック" pitchFamily="-106" charset="-128"/>
              </a:rPr>
              <a:t>asked </a:t>
            </a:r>
            <a:r>
              <a:rPr lang="en-US" sz="1200" kern="1200" dirty="0" smtClean="0">
                <a:solidFill>
                  <a:schemeClr val="tx1"/>
                </a:solidFill>
                <a:latin typeface="+mn-lt"/>
                <a:ea typeface="ＭＳ Ｐゴシック" pitchFamily="-106" charset="-128"/>
                <a:cs typeface="ＭＳ Ｐゴシック" pitchFamily="-106" charset="-128"/>
              </a:rPr>
              <a:t>them to close their books and derive it themselves.  35% choose incorrect sign for the theta-hat portion.  Think it was distracting that only a 2-d plane was drawn on the board; if we’d been asking about the phi-hat direction, it would have been pointing CC (up), but the theta-hat points downward from the z-axis.  Maybe drawing out all three axes would have been helpful. </a:t>
            </a:r>
          </a:p>
          <a:p>
            <a:endParaRPr lang="en-US" sz="1200" kern="1200" dirty="0" smtClean="0">
              <a:solidFill>
                <a:schemeClr val="tx1"/>
              </a:solidFill>
              <a:latin typeface="+mn-lt"/>
              <a:ea typeface="ＭＳ Ｐゴシック" pitchFamily="-106" charset="-128"/>
              <a:cs typeface="ＭＳ Ｐゴシック" pitchFamily="-106" charset="-128"/>
            </a:endParaRPr>
          </a:p>
          <a:p>
            <a:r>
              <a:rPr lang="en-US" sz="1200" b="1" kern="1200" dirty="0" smtClean="0">
                <a:solidFill>
                  <a:schemeClr val="tx1"/>
                </a:solidFill>
                <a:latin typeface="+mn-lt"/>
                <a:ea typeface="ＭＳ Ｐゴシック" pitchFamily="-106" charset="-128"/>
                <a:cs typeface="ＭＳ Ｐゴシック" pitchFamily="-106" charset="-128"/>
              </a:rPr>
              <a:t>LA:</a:t>
            </a:r>
            <a:r>
              <a:rPr lang="en-US" sz="1200" b="0" kern="1200" dirty="0" smtClean="0">
                <a:solidFill>
                  <a:schemeClr val="tx1"/>
                </a:solidFill>
                <a:latin typeface="+mn-lt"/>
                <a:ea typeface="ＭＳ Ｐゴシック" pitchFamily="-106" charset="-128"/>
                <a:cs typeface="ＭＳ Ｐゴシック" pitchFamily="-106" charset="-128"/>
              </a:rPr>
              <a:t> Strategy of two nearby students </a:t>
            </a:r>
            <a:r>
              <a:rPr lang="en-US" sz="1200" b="0" kern="1200" dirty="0" smtClean="0">
                <a:solidFill>
                  <a:schemeClr val="tx1"/>
                </a:solidFill>
                <a:latin typeface="+mn-lt"/>
                <a:ea typeface="ＭＳ Ｐゴシック" pitchFamily="-106" charset="-128"/>
                <a:cs typeface="ＭＳ Ｐゴシック" pitchFamily="-106" charset="-128"/>
              </a:rPr>
              <a:t>was to first eliminate</a:t>
            </a:r>
            <a:r>
              <a:rPr lang="en-US" sz="1200" b="0" kern="1200" dirty="0" smtClean="0">
                <a:solidFill>
                  <a:schemeClr val="tx1"/>
                </a:solidFill>
                <a:latin typeface="+mn-lt"/>
                <a:ea typeface="ＭＳ Ｐゴシック" pitchFamily="-106" charset="-128"/>
                <a:cs typeface="ＭＳ Ｐゴシック" pitchFamily="-106" charset="-128"/>
              </a:rPr>
              <a:t> either </a:t>
            </a:r>
            <a:r>
              <a:rPr lang="en-US" sz="1200" b="0" kern="1200" dirty="0" smtClean="0">
                <a:solidFill>
                  <a:schemeClr val="tx1"/>
                </a:solidFill>
                <a:latin typeface="+mn-lt"/>
                <a:ea typeface="ＭＳ Ｐゴシック" pitchFamily="-106" charset="-128"/>
                <a:cs typeface="ＭＳ Ｐゴシック" pitchFamily="-106" charset="-128"/>
              </a:rPr>
              <a:t>B or D, then </a:t>
            </a:r>
            <a:r>
              <a:rPr lang="en-US" sz="1200" b="0" kern="1200" dirty="0" smtClean="0">
                <a:solidFill>
                  <a:schemeClr val="tx1"/>
                </a:solidFill>
                <a:latin typeface="+mn-lt"/>
                <a:ea typeface="ＭＳ Ｐゴシック" pitchFamily="-106" charset="-128"/>
                <a:cs typeface="ＭＳ Ｐゴシック" pitchFamily="-106" charset="-128"/>
              </a:rPr>
              <a:t>chose </a:t>
            </a:r>
            <a:r>
              <a:rPr lang="en-US" sz="1200" b="0" kern="1200" dirty="0" smtClean="0">
                <a:solidFill>
                  <a:schemeClr val="tx1"/>
                </a:solidFill>
                <a:latin typeface="+mn-lt"/>
                <a:ea typeface="ＭＳ Ｐゴシック" pitchFamily="-106" charset="-128"/>
                <a:cs typeface="ＭＳ Ｐゴシック" pitchFamily="-106" charset="-128"/>
              </a:rPr>
              <a:t>D. The only other discussion I heard was a question about whether there should be a phi-hat component, since I think they may have thought that all they needed was the theta-hat component at first (I am guessing this may be due to the fact that you need only the theta angle to get the z-projection, though this is different than getting z-hat.)</a:t>
            </a:r>
            <a:endParaRPr lang="en-US" sz="1200" b="0" kern="1200" dirty="0" smtClean="0">
              <a:solidFill>
                <a:schemeClr val="tx1"/>
              </a:solidFill>
              <a:latin typeface="+mn-lt"/>
              <a:ea typeface="ＭＳ Ｐゴシック" pitchFamily="-106" charset="-128"/>
              <a:cs typeface="ＭＳ Ｐゴシック" pitchFamily="-106" charset="-128"/>
            </a:endParaRPr>
          </a:p>
          <a:p>
            <a:endParaRPr lang="en-US" dirty="0" smtClean="0"/>
          </a:p>
          <a:p>
            <a:r>
              <a:rPr lang="en-US" dirty="0" smtClean="0"/>
              <a:t>=============================</a:t>
            </a:r>
          </a:p>
          <a:p>
            <a:r>
              <a:rPr lang="en-US" dirty="0" smtClean="0"/>
              <a:t>Written</a:t>
            </a:r>
            <a:r>
              <a:rPr lang="en-US" baseline="0" dirty="0" smtClean="0"/>
              <a:t> by SJP in PHYS 3320 Fa11</a:t>
            </a:r>
          </a:p>
          <a:p>
            <a:endParaRPr lang="en-US" dirty="0"/>
          </a:p>
        </p:txBody>
      </p:sp>
      <p:sp>
        <p:nvSpPr>
          <p:cNvPr id="4" name="Slide Number Placeholder 3"/>
          <p:cNvSpPr>
            <a:spLocks noGrp="1"/>
          </p:cNvSpPr>
          <p:nvPr>
            <p:ph type="sldNum" sz="quarter" idx="10"/>
          </p:nvPr>
        </p:nvSpPr>
        <p:spPr/>
        <p:txBody>
          <a:bodyPr/>
          <a:lstStyle/>
          <a:p>
            <a:pPr>
              <a:defRPr/>
            </a:pPr>
            <a:fld id="{20737D2B-F4D4-8E43-810E-08EF173F04EC}" type="slidenum">
              <a:rPr lang="en-US" smtClean="0"/>
              <a:pPr>
                <a:defRPr/>
              </a:pPr>
              <a:t>9</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117460587"/>
      </p:ext>
    </p:extLst>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Class:</a:t>
            </a:r>
            <a:r>
              <a:rPr lang="en-US" baseline="0" dirty="0" smtClean="0"/>
              <a:t> MATH/ PHYSICS</a:t>
            </a:r>
          </a:p>
          <a:p>
            <a:r>
              <a:rPr lang="en-US" baseline="0" dirty="0" smtClean="0"/>
              <a:t>Correct Answer: A</a:t>
            </a:r>
          </a:p>
          <a:p>
            <a:pPr marL="0" marR="0" indent="0" algn="l" defTabSz="457200" rtl="0" eaLnBrk="0" fontAlgn="base" latinLnBrk="0" hangingPunct="0">
              <a:lnSpc>
                <a:spcPct val="100000"/>
              </a:lnSpc>
              <a:spcBef>
                <a:spcPct val="30000"/>
              </a:spcBef>
              <a:spcAft>
                <a:spcPct val="0"/>
              </a:spcAft>
              <a:buClrTx/>
              <a:buSzTx/>
              <a:buFontTx/>
              <a:buNone/>
              <a:tabLst/>
              <a:defRPr/>
            </a:pPr>
            <a:r>
              <a:rPr lang="en-US" baseline="0" dirty="0" smtClean="0"/>
              <a:t>______________________________</a:t>
            </a:r>
            <a:br>
              <a:rPr lang="en-US" baseline="0" dirty="0" smtClean="0"/>
            </a:br>
            <a:r>
              <a:rPr lang="en-US" dirty="0" smtClean="0"/>
              <a:t>Physics 3320 Sp12</a:t>
            </a:r>
            <a:r>
              <a:rPr lang="en-US" baseline="0" dirty="0" smtClean="0"/>
              <a:t> (MD) Lecture 30</a:t>
            </a:r>
          </a:p>
          <a:p>
            <a:r>
              <a:rPr lang="en-US" dirty="0" smtClean="0"/>
              <a:t>[[97]], 0, 0, 3, 0</a:t>
            </a:r>
          </a:p>
          <a:p>
            <a:r>
              <a:rPr lang="en-US" dirty="0" smtClean="0"/>
              <a:t>______________________________</a:t>
            </a:r>
          </a:p>
          <a:p>
            <a:r>
              <a:rPr lang="en-US" b="1" dirty="0" smtClean="0"/>
              <a:t>Spring</a:t>
            </a:r>
            <a:r>
              <a:rPr lang="en-US" b="1" baseline="0" dirty="0" smtClean="0"/>
              <a:t> 2012 Comments</a:t>
            </a:r>
            <a:endParaRPr lang="en-US" b="0" baseline="0" dirty="0" smtClean="0"/>
          </a:p>
          <a:p>
            <a:endParaRPr lang="en-US" b="0" baseline="0" dirty="0" smtClean="0"/>
          </a:p>
          <a:p>
            <a:r>
              <a:rPr lang="en-US" b="0" baseline="0" dirty="0" smtClean="0"/>
              <a:t>Not particularly challenging, but good to talk about since they had an upcoming homework problem deriving the equation for a spherical wave.</a:t>
            </a:r>
          </a:p>
          <a:p>
            <a:endParaRPr lang="en-US" b="0" baseline="0" dirty="0" smtClean="0"/>
          </a:p>
          <a:p>
            <a:r>
              <a:rPr lang="en-US" b="0" baseline="0" dirty="0" smtClean="0"/>
              <a:t>=============================</a:t>
            </a:r>
          </a:p>
          <a:p>
            <a:r>
              <a:rPr lang="en-US" b="0" baseline="0" dirty="0" smtClean="0"/>
              <a:t>Written by M </a:t>
            </a:r>
            <a:r>
              <a:rPr lang="en-US" b="0" baseline="0" dirty="0" err="1" smtClean="0"/>
              <a:t>Dubson</a:t>
            </a:r>
            <a:r>
              <a:rPr lang="en-US" b="0" baseline="0" dirty="0" smtClean="0"/>
              <a:t> in 3320 Sp12</a:t>
            </a:r>
            <a:endParaRPr lang="en-US" b="1" baseline="0" dirty="0" smtClean="0"/>
          </a:p>
        </p:txBody>
      </p:sp>
      <p:sp>
        <p:nvSpPr>
          <p:cNvPr id="4" name="Slide Number Placeholder 3"/>
          <p:cNvSpPr>
            <a:spLocks noGrp="1"/>
          </p:cNvSpPr>
          <p:nvPr>
            <p:ph type="sldNum" sz="quarter" idx="10"/>
          </p:nvPr>
        </p:nvSpPr>
        <p:spPr/>
        <p:txBody>
          <a:bodyPr/>
          <a:lstStyle/>
          <a:p>
            <a:pPr>
              <a:defRPr/>
            </a:pPr>
            <a:fld id="{20737D2B-F4D4-8E43-810E-08EF173F04EC}" type="slidenum">
              <a:rPr lang="en-US" smtClean="0"/>
              <a:pPr>
                <a:defRPr/>
              </a:pPr>
              <a:t>10</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082619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AB48FE8-8B6B-4346-9790-5752A1A35131}" type="datetimeFigureOut">
              <a:rPr lang="en-US" smtClean="0"/>
              <a:pPr/>
              <a:t>7/8/12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C4C3C7-A971-194D-945B-0870012C899C}"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311263462"/>
      </p:ext>
    </p:extLst>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AB48FE8-8B6B-4346-9790-5752A1A35131}" type="datetimeFigureOut">
              <a:rPr lang="en-US" smtClean="0"/>
              <a:pPr/>
              <a:t>7/8/12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C4C3C7-A971-194D-945B-0870012C899C}"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535032823"/>
      </p:ext>
    </p:extLst>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AB48FE8-8B6B-4346-9790-5752A1A35131}" type="datetimeFigureOut">
              <a:rPr lang="en-US" smtClean="0"/>
              <a:pPr/>
              <a:t>7/8/12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C4C3C7-A971-194D-945B-0870012C899C}"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766009207"/>
      </p:ext>
    </p:extLst>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AB48FE8-8B6B-4346-9790-5752A1A35131}" type="datetimeFigureOut">
              <a:rPr lang="en-US" smtClean="0"/>
              <a:pPr/>
              <a:t>7/8/12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C4C3C7-A971-194D-945B-0870012C899C}"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370780303"/>
      </p:ext>
    </p:extLst>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AB48FE8-8B6B-4346-9790-5752A1A35131}" type="datetimeFigureOut">
              <a:rPr lang="en-US" smtClean="0"/>
              <a:pPr/>
              <a:t>7/8/12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C4C3C7-A971-194D-945B-0870012C899C}"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480364766"/>
      </p:ext>
    </p:extLst>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AB48FE8-8B6B-4346-9790-5752A1A35131}" type="datetimeFigureOut">
              <a:rPr lang="en-US" smtClean="0"/>
              <a:pPr/>
              <a:t>7/8/12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C4C3C7-A971-194D-945B-0870012C899C}"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603378660"/>
      </p:ext>
    </p:extLst>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AB48FE8-8B6B-4346-9790-5752A1A35131}" type="datetimeFigureOut">
              <a:rPr lang="en-US" smtClean="0"/>
              <a:pPr/>
              <a:t>7/8/12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CC4C3C7-A971-194D-945B-0870012C899C}"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845331101"/>
      </p:ext>
    </p:extLst>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AB48FE8-8B6B-4346-9790-5752A1A35131}" type="datetimeFigureOut">
              <a:rPr lang="en-US" smtClean="0"/>
              <a:pPr/>
              <a:t>7/8/12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CC4C3C7-A971-194D-945B-0870012C899C}"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162259863"/>
      </p:ext>
    </p:extLst>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B48FE8-8B6B-4346-9790-5752A1A35131}" type="datetimeFigureOut">
              <a:rPr lang="en-US" smtClean="0"/>
              <a:pPr/>
              <a:t>7/8/12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CC4C3C7-A971-194D-945B-0870012C899C}"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954218814"/>
      </p:ext>
    </p:extLst>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AB48FE8-8B6B-4346-9790-5752A1A35131}" type="datetimeFigureOut">
              <a:rPr lang="en-US" smtClean="0"/>
              <a:pPr/>
              <a:t>7/8/12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C4C3C7-A971-194D-945B-0870012C899C}"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861960106"/>
      </p:ext>
    </p:extLst>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AB48FE8-8B6B-4346-9790-5752A1A35131}" type="datetimeFigureOut">
              <a:rPr lang="en-US" smtClean="0"/>
              <a:pPr/>
              <a:t>7/8/12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C4C3C7-A971-194D-945B-0870012C899C}"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56975670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B48FE8-8B6B-4346-9790-5752A1A35131}" type="datetimeFigureOut">
              <a:rPr lang="en-US" smtClean="0"/>
              <a:pPr/>
              <a:t>7/8/12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C4C3C7-A971-194D-945B-0870012C899C}"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6562242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4" Type="http://schemas.openxmlformats.org/officeDocument/2006/relationships/oleObject" Target="../embeddings/oleObject2.bin"/><Relationship Id="rId1" Type="http://schemas.openxmlformats.org/officeDocument/2006/relationships/vmlDrawing" Target="../drawings/vmlDrawing6.vml"/><Relationship Id="rId2"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4" Type="http://schemas.openxmlformats.org/officeDocument/2006/relationships/oleObject" Target="../embeddings/Microsoft_Equation10.bin"/><Relationship Id="rId5" Type="http://schemas.openxmlformats.org/officeDocument/2006/relationships/oleObject" Target="../embeddings/Microsoft_Equation11.bin"/><Relationship Id="rId1" Type="http://schemas.openxmlformats.org/officeDocument/2006/relationships/vmlDrawing" Target="../drawings/vmlDrawing7.vml"/><Relationship Id="rId2"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4" Type="http://schemas.openxmlformats.org/officeDocument/2006/relationships/oleObject" Target="../embeddings/Microsoft_Equation12.bin"/><Relationship Id="rId5" Type="http://schemas.openxmlformats.org/officeDocument/2006/relationships/oleObject" Target="../embeddings/Microsoft_Equation13.bin"/><Relationship Id="rId1" Type="http://schemas.openxmlformats.org/officeDocument/2006/relationships/vmlDrawing" Target="../drawings/vmlDrawing8.vml"/><Relationship Id="rId2"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4" Type="http://schemas.openxmlformats.org/officeDocument/2006/relationships/oleObject" Target="../embeddings/Microsoft_Equation14.bin"/><Relationship Id="rId1" Type="http://schemas.openxmlformats.org/officeDocument/2006/relationships/vmlDrawing" Target="../drawings/vmlDrawing9.vml"/><Relationship Id="rId2"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4" Type="http://schemas.openxmlformats.org/officeDocument/2006/relationships/oleObject" Target="../embeddings/Microsoft_Equation15.bin"/><Relationship Id="rId5" Type="http://schemas.openxmlformats.org/officeDocument/2006/relationships/oleObject" Target="../embeddings/Microsoft_Equation16.bin"/><Relationship Id="rId6" Type="http://schemas.openxmlformats.org/officeDocument/2006/relationships/oleObject" Target="../embeddings/Microsoft_Equation17.bin"/><Relationship Id="rId1" Type="http://schemas.openxmlformats.org/officeDocument/2006/relationships/vmlDrawing" Target="../drawings/vmlDrawing10.vml"/><Relationship Id="rId2"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2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4" Type="http://schemas.openxmlformats.org/officeDocument/2006/relationships/oleObject" Target="../embeddings/Microsoft_Equation1.bin"/><Relationship Id="rId1" Type="http://schemas.openxmlformats.org/officeDocument/2006/relationships/vmlDrawing" Target="../drawings/vmlDrawing1.vml"/><Relationship Id="rId2"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4" Type="http://schemas.openxmlformats.org/officeDocument/2006/relationships/oleObject" Target="../embeddings/oleObject1.bin"/><Relationship Id="rId1" Type="http://schemas.openxmlformats.org/officeDocument/2006/relationships/vmlDrawing" Target="../drawings/vmlDrawing2.vml"/><Relationship Id="rId2"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4" Type="http://schemas.openxmlformats.org/officeDocument/2006/relationships/oleObject" Target="../embeddings/Microsoft_Equation2.bin"/><Relationship Id="rId1" Type="http://schemas.openxmlformats.org/officeDocument/2006/relationships/vmlDrawing" Target="../drawings/vmlDrawing3.vml"/><Relationship Id="rId2"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4" Type="http://schemas.openxmlformats.org/officeDocument/2006/relationships/oleObject" Target="../embeddings/Microsoft_Equation3.bin"/><Relationship Id="rId5" Type="http://schemas.openxmlformats.org/officeDocument/2006/relationships/oleObject" Target="../embeddings/Microsoft_Equation4.bin"/><Relationship Id="rId6" Type="http://schemas.openxmlformats.org/officeDocument/2006/relationships/oleObject" Target="../embeddings/Microsoft_Equation5.bin"/><Relationship Id="rId1" Type="http://schemas.openxmlformats.org/officeDocument/2006/relationships/vmlDrawing" Target="../drawings/vmlDrawing4.vml"/><Relationship Id="rId2"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4" Type="http://schemas.openxmlformats.org/officeDocument/2006/relationships/oleObject" Target="../embeddings/Microsoft_Equation6.bin"/><Relationship Id="rId5" Type="http://schemas.openxmlformats.org/officeDocument/2006/relationships/oleObject" Target="../embeddings/Microsoft_Equation7.bin"/><Relationship Id="rId6" Type="http://schemas.openxmlformats.org/officeDocument/2006/relationships/oleObject" Target="../embeddings/Microsoft_Equation8.bin"/><Relationship Id="rId7" Type="http://schemas.openxmlformats.org/officeDocument/2006/relationships/oleObject" Target="../embeddings/Microsoft_Equation9.bin"/><Relationship Id="rId1" Type="http://schemas.openxmlformats.org/officeDocument/2006/relationships/vmlDrawing" Target="../drawings/vmlDrawing5.vml"/><Relationship Id="rId2"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846221" y="660400"/>
            <a:ext cx="7772400" cy="1470025"/>
          </a:xfrm>
        </p:spPr>
        <p:txBody>
          <a:bodyPr/>
          <a:lstStyle/>
          <a:p>
            <a:r>
              <a:rPr lang="en-US" dirty="0" smtClean="0"/>
              <a:t>Electricity </a:t>
            </a:r>
            <a:r>
              <a:rPr lang="en-US" dirty="0" smtClean="0"/>
              <a:t>and Magnetism II</a:t>
            </a:r>
            <a:endParaRPr lang="en-US" dirty="0"/>
          </a:p>
        </p:txBody>
      </p:sp>
      <p:sp>
        <p:nvSpPr>
          <p:cNvPr id="3" name="Subtitle 2"/>
          <p:cNvSpPr>
            <a:spLocks noGrp="1"/>
          </p:cNvSpPr>
          <p:nvPr>
            <p:ph type="subTitle" idx="1"/>
          </p:nvPr>
        </p:nvSpPr>
        <p:spPr>
          <a:xfrm>
            <a:off x="1371600" y="2642937"/>
            <a:ext cx="6400800" cy="1752600"/>
          </a:xfrm>
        </p:spPr>
        <p:txBody>
          <a:bodyPr/>
          <a:lstStyle/>
          <a:p>
            <a:r>
              <a:rPr lang="en-US" dirty="0" smtClean="0"/>
              <a:t>Griffiths Chapter </a:t>
            </a:r>
            <a:r>
              <a:rPr lang="en-US" dirty="0" smtClean="0"/>
              <a:t>11 Radiation</a:t>
            </a:r>
          </a:p>
          <a:p>
            <a:r>
              <a:rPr lang="en-US" dirty="0" smtClean="0"/>
              <a:t>Clicker Questions</a:t>
            </a:r>
            <a:endParaRPr lang="en-US" dirty="0"/>
          </a:p>
        </p:txBody>
      </p:sp>
      <p:sp>
        <p:nvSpPr>
          <p:cNvPr id="4" name="Text Box 8"/>
          <p:cNvSpPr txBox="1">
            <a:spLocks noChangeArrowheads="1"/>
          </p:cNvSpPr>
          <p:nvPr/>
        </p:nvSpPr>
        <p:spPr bwMode="auto">
          <a:xfrm>
            <a:off x="0" y="0"/>
            <a:ext cx="366557" cy="215444"/>
          </a:xfrm>
          <a:prstGeom prst="rect">
            <a:avLst/>
          </a:prstGeom>
          <a:noFill/>
          <a:ln w="9525">
            <a:noFill/>
            <a:miter lim="800000"/>
            <a:headEnd/>
            <a:tailEnd/>
          </a:ln>
        </p:spPr>
        <p:txBody>
          <a:bodyPr wrap="none">
            <a:prstTxWarp prst="textNoShape">
              <a:avLst/>
            </a:prstTxWarp>
            <a:spAutoFit/>
          </a:bodyPr>
          <a:lstStyle/>
          <a:p>
            <a:r>
              <a:rPr lang="en-US" sz="800" dirty="0" smtClean="0"/>
              <a:t>11</a:t>
            </a:r>
            <a:r>
              <a:rPr lang="en-US" sz="800" dirty="0" smtClean="0"/>
              <a:t>.1</a:t>
            </a:r>
            <a:endParaRPr lang="en-US" sz="800" dirty="0"/>
          </a:p>
        </p:txBody>
      </p:sp>
      <p:pic>
        <p:nvPicPr>
          <p:cNvPr id="5" name="Picture 4" descr="by-nc-sa.png"/>
          <p:cNvPicPr>
            <a:picLocks noChangeAspect="1"/>
          </p:cNvPicPr>
          <p:nvPr/>
        </p:nvPicPr>
        <p:blipFill>
          <a:blip r:embed="rId2"/>
          <a:stretch>
            <a:fillRect/>
          </a:stretch>
        </p:blipFill>
        <p:spPr>
          <a:xfrm>
            <a:off x="7772400" y="5992812"/>
            <a:ext cx="1228725" cy="428625"/>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615341507"/>
      </p:ext>
    </p:extLst>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1800225" y="754618"/>
            <a:ext cx="3261470" cy="461665"/>
          </a:xfrm>
          <a:prstGeom prst="rect">
            <a:avLst/>
          </a:prstGeom>
          <a:noFill/>
        </p:spPr>
        <p:txBody>
          <a:bodyPr wrap="none" rtlCol="0">
            <a:spAutoFit/>
          </a:bodyPr>
          <a:lstStyle/>
          <a:p>
            <a:r>
              <a:rPr lang="en-US" sz="2400" dirty="0" smtClean="0"/>
              <a:t>A function of the form  </a:t>
            </a:r>
            <a:endParaRPr lang="en-US" sz="2400" dirty="0"/>
          </a:p>
        </p:txBody>
      </p:sp>
      <p:graphicFrame>
        <p:nvGraphicFramePr>
          <p:cNvPr id="49154" name="Object 2"/>
          <p:cNvGraphicFramePr>
            <a:graphicFrameLocks noChangeAspect="1"/>
          </p:cNvGraphicFramePr>
          <p:nvPr/>
        </p:nvGraphicFramePr>
        <p:xfrm>
          <a:off x="1165225" y="1304925"/>
          <a:ext cx="6246813" cy="1762125"/>
        </p:xfrm>
        <a:graphic>
          <a:graphicData uri="http://schemas.openxmlformats.org/presentationml/2006/ole">
            <p:oleObj spid="_x0000_s11267" name="Equation" r:id="rId4" imgW="2997000" imgH="838080" progId="Equation.3">
              <p:embed/>
            </p:oleObj>
          </a:graphicData>
        </a:graphic>
      </p:graphicFrame>
      <p:sp>
        <p:nvSpPr>
          <p:cNvPr id="4" name="TextBox 3"/>
          <p:cNvSpPr txBox="1"/>
          <p:nvPr/>
        </p:nvSpPr>
        <p:spPr>
          <a:xfrm>
            <a:off x="1171575" y="3181350"/>
            <a:ext cx="6896440" cy="2677656"/>
          </a:xfrm>
          <a:prstGeom prst="rect">
            <a:avLst/>
          </a:prstGeom>
          <a:noFill/>
        </p:spPr>
        <p:txBody>
          <a:bodyPr wrap="square" rtlCol="0">
            <a:spAutoFit/>
          </a:bodyPr>
          <a:lstStyle/>
          <a:p>
            <a:r>
              <a:rPr lang="en-US" sz="2400" dirty="0" smtClean="0"/>
              <a:t>represents a ..</a:t>
            </a:r>
          </a:p>
          <a:p>
            <a:pPr marL="457200" indent="-457200">
              <a:buAutoNum type="alphaUcParenR"/>
            </a:pPr>
            <a:r>
              <a:rPr lang="en-US" sz="2400" dirty="0" smtClean="0"/>
              <a:t>traveling wave moving in the r-hat direction</a:t>
            </a:r>
          </a:p>
          <a:p>
            <a:pPr marL="457200" indent="-457200">
              <a:buFontTx/>
              <a:buAutoNum type="alphaUcParenR"/>
            </a:pPr>
            <a:r>
              <a:rPr lang="en-US" sz="2400" dirty="0" smtClean="0"/>
              <a:t>traveling wave moving in the </a:t>
            </a:r>
            <a:r>
              <a:rPr lang="en-US" sz="2400" dirty="0" smtClean="0">
                <a:latin typeface="Symbol" pitchFamily="18" charset="2"/>
              </a:rPr>
              <a:t>q</a:t>
            </a:r>
            <a:r>
              <a:rPr lang="en-US" sz="2400" dirty="0" smtClean="0"/>
              <a:t>-hat direction</a:t>
            </a:r>
          </a:p>
          <a:p>
            <a:pPr marL="457200" indent="-457200">
              <a:buFontTx/>
              <a:buAutoNum type="alphaUcParenR"/>
            </a:pPr>
            <a:r>
              <a:rPr lang="en-US" sz="2400" dirty="0" smtClean="0"/>
              <a:t>traveling wave moving in the z-hat direction</a:t>
            </a:r>
          </a:p>
          <a:p>
            <a:pPr marL="457200" indent="-457200">
              <a:buFontTx/>
              <a:buAutoNum type="alphaUcParenR"/>
            </a:pPr>
            <a:r>
              <a:rPr lang="en-US" sz="2400" dirty="0" smtClean="0"/>
              <a:t>traveling wave moving in some other direction</a:t>
            </a:r>
          </a:p>
          <a:p>
            <a:pPr marL="457200" indent="-457200">
              <a:buFontTx/>
              <a:buAutoNum type="alphaUcParenR"/>
            </a:pPr>
            <a:r>
              <a:rPr lang="en-US" sz="2400" dirty="0" smtClean="0"/>
              <a:t>Something other than a traveling wave</a:t>
            </a:r>
          </a:p>
          <a:p>
            <a:pPr marL="457200" indent="-457200">
              <a:buAutoNum type="alphaUcParenR"/>
            </a:pPr>
            <a:endParaRPr lang="en-US" sz="2400" dirty="0"/>
          </a:p>
        </p:txBody>
      </p:sp>
      <p:sp>
        <p:nvSpPr>
          <p:cNvPr id="6" name="Text Box 8"/>
          <p:cNvSpPr txBox="1">
            <a:spLocks noChangeArrowheads="1"/>
          </p:cNvSpPr>
          <p:nvPr/>
        </p:nvSpPr>
        <p:spPr bwMode="auto">
          <a:xfrm>
            <a:off x="0" y="0"/>
            <a:ext cx="418554" cy="215444"/>
          </a:xfrm>
          <a:prstGeom prst="rect">
            <a:avLst/>
          </a:prstGeom>
          <a:noFill/>
          <a:ln w="9525">
            <a:noFill/>
            <a:miter lim="800000"/>
            <a:headEnd/>
            <a:tailEnd/>
          </a:ln>
        </p:spPr>
        <p:txBody>
          <a:bodyPr wrap="none">
            <a:prstTxWarp prst="textNoShape">
              <a:avLst/>
            </a:prstTxWarp>
            <a:spAutoFit/>
          </a:bodyPr>
          <a:lstStyle/>
          <a:p>
            <a:r>
              <a:rPr lang="en-US" sz="800" dirty="0" smtClean="0"/>
              <a:t>11</a:t>
            </a:r>
            <a:r>
              <a:rPr lang="en-US" sz="800" dirty="0" smtClean="0"/>
              <a:t>.10</a:t>
            </a:r>
            <a:endParaRPr lang="en-US" sz="800"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72121092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7" name="Object 6"/>
          <p:cNvGraphicFramePr>
            <a:graphicFrameLocks noChangeAspect="1"/>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721514256"/>
              </p:ext>
            </p:extLst>
          </p:nvPr>
        </p:nvGraphicFramePr>
        <p:xfrm>
          <a:off x="1438275" y="973138"/>
          <a:ext cx="5776913" cy="946150"/>
        </p:xfrm>
        <a:graphic>
          <a:graphicData uri="http://schemas.openxmlformats.org/presentationml/2006/ole">
            <p:oleObj spid="_x0000_s5156" name="Equation" r:id="rId4" imgW="2565400" imgH="419100" progId="Equation.3">
              <p:embed/>
            </p:oleObj>
          </a:graphicData>
        </a:graphic>
      </p:graphicFrame>
      <p:sp>
        <p:nvSpPr>
          <p:cNvPr id="3" name="TextBox 2"/>
          <p:cNvSpPr txBox="1"/>
          <p:nvPr/>
        </p:nvSpPr>
        <p:spPr>
          <a:xfrm>
            <a:off x="330200" y="152400"/>
            <a:ext cx="8674100" cy="830997"/>
          </a:xfrm>
          <a:prstGeom prst="rect">
            <a:avLst/>
          </a:prstGeom>
          <a:noFill/>
        </p:spPr>
        <p:txBody>
          <a:bodyPr wrap="square" rtlCol="0">
            <a:spAutoFit/>
          </a:bodyPr>
          <a:lstStyle/>
          <a:p>
            <a:r>
              <a:rPr lang="en-US" sz="2400" dirty="0" smtClean="0"/>
              <a:t>For an oscillating dipole, p=p</a:t>
            </a:r>
            <a:r>
              <a:rPr lang="en-US" sz="2400" baseline="-25000" dirty="0" smtClean="0"/>
              <a:t>0</a:t>
            </a:r>
            <a:r>
              <a:rPr lang="en-US" sz="2400" dirty="0" smtClean="0"/>
              <a:t> </a:t>
            </a:r>
            <a:r>
              <a:rPr lang="en-US" sz="2400" dirty="0" err="1" smtClean="0"/>
              <a:t>cos</a:t>
            </a:r>
            <a:r>
              <a:rPr lang="en-US" sz="2400" dirty="0" smtClean="0"/>
              <a:t>(</a:t>
            </a:r>
            <a:r>
              <a:rPr lang="en-US" sz="2400" dirty="0" err="1" smtClean="0"/>
              <a:t>ωt</a:t>
            </a:r>
            <a:r>
              <a:rPr lang="en-US" sz="2400" dirty="0" smtClean="0"/>
              <a:t>), </a:t>
            </a:r>
            <a:br>
              <a:rPr lang="en-US" sz="2400" dirty="0" smtClean="0"/>
            </a:br>
            <a:r>
              <a:rPr lang="en-US" sz="2400" dirty="0" smtClean="0"/>
              <a:t>we worked out last class (assuming r &gt;&gt; </a:t>
            </a:r>
            <a:r>
              <a:rPr lang="en-US" sz="2400" dirty="0" err="1" smtClean="0"/>
              <a:t>λ</a:t>
            </a:r>
            <a:r>
              <a:rPr lang="en-US" sz="2400" dirty="0" smtClean="0"/>
              <a:t> &gt;&gt; d)   that: </a:t>
            </a:r>
          </a:p>
        </p:txBody>
      </p:sp>
      <p:sp>
        <p:nvSpPr>
          <p:cNvPr id="8" name="TextBox 7"/>
          <p:cNvSpPr txBox="1"/>
          <p:nvPr/>
        </p:nvSpPr>
        <p:spPr>
          <a:xfrm>
            <a:off x="88900" y="2033588"/>
            <a:ext cx="8674100" cy="1323439"/>
          </a:xfrm>
          <a:prstGeom prst="rect">
            <a:avLst/>
          </a:prstGeom>
          <a:noFill/>
        </p:spPr>
        <p:txBody>
          <a:bodyPr wrap="square" rtlCol="0">
            <a:spAutoFit/>
          </a:bodyPr>
          <a:lstStyle/>
          <a:p>
            <a:r>
              <a:rPr lang="en-US" sz="2400" dirty="0" smtClean="0"/>
              <a:t>To think about (be prepared to discuss):  In what ways is it like (and not like) our familiar free-space “traveling plane wave”?</a:t>
            </a:r>
          </a:p>
          <a:p>
            <a:endParaRPr lang="en-US" sz="800" dirty="0"/>
          </a:p>
          <a:p>
            <a:r>
              <a:rPr lang="en-US" sz="2400" dirty="0" smtClean="0">
                <a:solidFill>
                  <a:srgbClr val="660066"/>
                </a:solidFill>
              </a:rPr>
              <a:t>Which of the following describes the E field? </a:t>
            </a:r>
          </a:p>
        </p:txBody>
      </p:sp>
      <p:graphicFrame>
        <p:nvGraphicFramePr>
          <p:cNvPr id="9" name="Object 8"/>
          <p:cNvGraphicFramePr>
            <a:graphicFrameLocks noChangeAspect="1"/>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1809482185"/>
              </p:ext>
            </p:extLst>
          </p:nvPr>
        </p:nvGraphicFramePr>
        <p:xfrm>
          <a:off x="161925" y="3721100"/>
          <a:ext cx="8810625" cy="1089025"/>
        </p:xfrm>
        <a:graphic>
          <a:graphicData uri="http://schemas.openxmlformats.org/presentationml/2006/ole">
            <p:oleObj spid="_x0000_s5157" name="Equation" r:id="rId5" imgW="3911600" imgH="469900" progId="Equation.3">
              <p:embed/>
            </p:oleObj>
          </a:graphicData>
        </a:graphic>
      </p:graphicFrame>
      <p:sp>
        <p:nvSpPr>
          <p:cNvPr id="6" name="Text Box 8"/>
          <p:cNvSpPr txBox="1">
            <a:spLocks noChangeArrowheads="1"/>
          </p:cNvSpPr>
          <p:nvPr/>
        </p:nvSpPr>
        <p:spPr bwMode="auto">
          <a:xfrm>
            <a:off x="0" y="0"/>
            <a:ext cx="418554" cy="215444"/>
          </a:xfrm>
          <a:prstGeom prst="rect">
            <a:avLst/>
          </a:prstGeom>
          <a:noFill/>
          <a:ln w="9525">
            <a:noFill/>
            <a:miter lim="800000"/>
            <a:headEnd/>
            <a:tailEnd/>
          </a:ln>
        </p:spPr>
        <p:txBody>
          <a:bodyPr wrap="none">
            <a:prstTxWarp prst="textNoShape">
              <a:avLst/>
            </a:prstTxWarp>
            <a:spAutoFit/>
          </a:bodyPr>
          <a:lstStyle/>
          <a:p>
            <a:r>
              <a:rPr lang="en-US" sz="800" dirty="0" smtClean="0"/>
              <a:t>11</a:t>
            </a:r>
            <a:r>
              <a:rPr lang="en-US" sz="800" dirty="0" smtClean="0"/>
              <a:t>.11</a:t>
            </a:r>
            <a:endParaRPr lang="en-US" sz="800"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1273270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520700" y="492125"/>
            <a:ext cx="7772400" cy="600075"/>
          </a:xfrm>
        </p:spPr>
        <p:txBody>
          <a:bodyPr>
            <a:normAutofit/>
          </a:bodyPr>
          <a:lstStyle/>
          <a:p>
            <a:pPr algn="l"/>
            <a:r>
              <a:rPr lang="en-US" sz="2400" dirty="0" smtClean="0"/>
              <a:t>Total power radiated by a small electric dipole is</a:t>
            </a:r>
            <a:endParaRPr lang="en-US" sz="2400" dirty="0"/>
          </a:p>
        </p:txBody>
      </p:sp>
      <p:graphicFrame>
        <p:nvGraphicFramePr>
          <p:cNvPr id="4" name="Object 3"/>
          <p:cNvGraphicFramePr>
            <a:graphicFrameLocks noChangeAspect="1"/>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490130020"/>
              </p:ext>
            </p:extLst>
          </p:nvPr>
        </p:nvGraphicFramePr>
        <p:xfrm>
          <a:off x="717550" y="2184400"/>
          <a:ext cx="3421063" cy="862013"/>
        </p:xfrm>
        <a:graphic>
          <a:graphicData uri="http://schemas.openxmlformats.org/presentationml/2006/ole">
            <p:oleObj spid="_x0000_s6180" name="Equation" r:id="rId4" imgW="1663700" imgH="419100" progId="Equation.3">
              <p:embed/>
            </p:oleObj>
          </a:graphicData>
        </a:graphic>
      </p:graphicFrame>
      <p:sp>
        <p:nvSpPr>
          <p:cNvPr id="5" name="Title 1"/>
          <p:cNvSpPr txBox="1">
            <a:spLocks/>
          </p:cNvSpPr>
          <p:nvPr/>
        </p:nvSpPr>
        <p:spPr bwMode="auto">
          <a:xfrm>
            <a:off x="533400" y="3287055"/>
            <a:ext cx="7772400" cy="6000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2400">
                <a:solidFill>
                  <a:schemeClr val="tx2"/>
                </a:solidFill>
                <a:latin typeface="+mj-lt"/>
                <a:ea typeface="+mj-ea"/>
                <a:cs typeface="ヒラギノ角ゴ Pro W3" pitchFamily="-106" charset="-128"/>
              </a:defRPr>
            </a:lvl1pPr>
            <a:lvl2pPr algn="ctr" rtl="0" eaLnBrk="0" fontAlgn="base" hangingPunct="0">
              <a:spcBef>
                <a:spcPct val="0"/>
              </a:spcBef>
              <a:spcAft>
                <a:spcPct val="0"/>
              </a:spcAft>
              <a:defRPr sz="2400">
                <a:solidFill>
                  <a:schemeClr val="tx2"/>
                </a:solidFill>
                <a:latin typeface="Arial" charset="0"/>
                <a:ea typeface="ヒラギノ角ゴ Pro W3" pitchFamily="16" charset="-128"/>
                <a:cs typeface="ヒラギノ角ゴ Pro W3" pitchFamily="-106" charset="-128"/>
              </a:defRPr>
            </a:lvl2pPr>
            <a:lvl3pPr algn="ctr" rtl="0" eaLnBrk="0" fontAlgn="base" hangingPunct="0">
              <a:spcBef>
                <a:spcPct val="0"/>
              </a:spcBef>
              <a:spcAft>
                <a:spcPct val="0"/>
              </a:spcAft>
              <a:defRPr sz="2400">
                <a:solidFill>
                  <a:schemeClr val="tx2"/>
                </a:solidFill>
                <a:latin typeface="Arial" charset="0"/>
                <a:ea typeface="ヒラギノ角ゴ Pro W3" pitchFamily="16" charset="-128"/>
                <a:cs typeface="ヒラギノ角ゴ Pro W3" pitchFamily="-106" charset="-128"/>
              </a:defRPr>
            </a:lvl3pPr>
            <a:lvl4pPr algn="ctr" rtl="0" eaLnBrk="0" fontAlgn="base" hangingPunct="0">
              <a:spcBef>
                <a:spcPct val="0"/>
              </a:spcBef>
              <a:spcAft>
                <a:spcPct val="0"/>
              </a:spcAft>
              <a:defRPr sz="2400">
                <a:solidFill>
                  <a:schemeClr val="tx2"/>
                </a:solidFill>
                <a:latin typeface="Arial" charset="0"/>
                <a:ea typeface="ヒラギノ角ゴ Pro W3" pitchFamily="16" charset="-128"/>
                <a:cs typeface="ヒラギノ角ゴ Pro W3" pitchFamily="-106" charset="-128"/>
              </a:defRPr>
            </a:lvl4pPr>
            <a:lvl5pPr algn="ctr" rtl="0" eaLnBrk="0" fontAlgn="base" hangingPunct="0">
              <a:spcBef>
                <a:spcPct val="0"/>
              </a:spcBef>
              <a:spcAft>
                <a:spcPct val="0"/>
              </a:spcAft>
              <a:defRPr sz="2400">
                <a:solidFill>
                  <a:schemeClr val="tx2"/>
                </a:solidFill>
                <a:latin typeface="Arial" charset="0"/>
                <a:ea typeface="ヒラギノ角ゴ Pro W3" pitchFamily="16" charset="-128"/>
                <a:cs typeface="ヒラギノ角ゴ Pro W3" pitchFamily="-106" charset="-128"/>
              </a:defRPr>
            </a:lvl5pPr>
            <a:lvl6pPr marL="457200" algn="ctr" rtl="0" fontAlgn="base">
              <a:spcBef>
                <a:spcPct val="0"/>
              </a:spcBef>
              <a:spcAft>
                <a:spcPct val="0"/>
              </a:spcAft>
              <a:defRPr sz="2400">
                <a:solidFill>
                  <a:schemeClr val="tx2"/>
                </a:solidFill>
                <a:latin typeface="Arial" charset="0"/>
                <a:ea typeface="ヒラギノ角ゴ Pro W3" pitchFamily="16" charset="-128"/>
              </a:defRPr>
            </a:lvl6pPr>
            <a:lvl7pPr marL="914400" algn="ctr" rtl="0" fontAlgn="base">
              <a:spcBef>
                <a:spcPct val="0"/>
              </a:spcBef>
              <a:spcAft>
                <a:spcPct val="0"/>
              </a:spcAft>
              <a:defRPr sz="2400">
                <a:solidFill>
                  <a:schemeClr val="tx2"/>
                </a:solidFill>
                <a:latin typeface="Arial" charset="0"/>
                <a:ea typeface="ヒラギノ角ゴ Pro W3" pitchFamily="16" charset="-128"/>
              </a:defRPr>
            </a:lvl7pPr>
            <a:lvl8pPr marL="1371600" algn="ctr" rtl="0" fontAlgn="base">
              <a:spcBef>
                <a:spcPct val="0"/>
              </a:spcBef>
              <a:spcAft>
                <a:spcPct val="0"/>
              </a:spcAft>
              <a:defRPr sz="2400">
                <a:solidFill>
                  <a:schemeClr val="tx2"/>
                </a:solidFill>
                <a:latin typeface="Arial" charset="0"/>
                <a:ea typeface="ヒラギノ角ゴ Pro W3" pitchFamily="16" charset="-128"/>
              </a:defRPr>
            </a:lvl8pPr>
            <a:lvl9pPr marL="1828800" algn="ctr" rtl="0" fontAlgn="base">
              <a:spcBef>
                <a:spcPct val="0"/>
              </a:spcBef>
              <a:spcAft>
                <a:spcPct val="0"/>
              </a:spcAft>
              <a:defRPr sz="2400">
                <a:solidFill>
                  <a:schemeClr val="tx2"/>
                </a:solidFill>
                <a:latin typeface="Arial" charset="0"/>
                <a:ea typeface="ヒラギノ角ゴ Pro W3" pitchFamily="16" charset="-128"/>
              </a:defRPr>
            </a:lvl9pPr>
          </a:lstStyle>
          <a:p>
            <a:pPr algn="l"/>
            <a:r>
              <a:rPr lang="en-US" dirty="0" smtClean="0">
                <a:solidFill>
                  <a:srgbClr val="000090"/>
                </a:solidFill>
              </a:rPr>
              <a:t>What is the time averaged power? </a:t>
            </a:r>
          </a:p>
          <a:p>
            <a:pPr algn="l"/>
            <a:endParaRPr lang="en-US" dirty="0"/>
          </a:p>
        </p:txBody>
      </p:sp>
      <p:sp>
        <p:nvSpPr>
          <p:cNvPr id="7" name="Title 1"/>
          <p:cNvSpPr txBox="1">
            <a:spLocks/>
          </p:cNvSpPr>
          <p:nvPr/>
        </p:nvSpPr>
        <p:spPr bwMode="auto">
          <a:xfrm>
            <a:off x="533400" y="4023655"/>
            <a:ext cx="8356600" cy="6000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2400">
                <a:solidFill>
                  <a:schemeClr val="tx2"/>
                </a:solidFill>
                <a:latin typeface="+mj-lt"/>
                <a:ea typeface="+mj-ea"/>
                <a:cs typeface="ヒラギノ角ゴ Pro W3" pitchFamily="-106" charset="-128"/>
              </a:defRPr>
            </a:lvl1pPr>
            <a:lvl2pPr algn="ctr" rtl="0" eaLnBrk="0" fontAlgn="base" hangingPunct="0">
              <a:spcBef>
                <a:spcPct val="0"/>
              </a:spcBef>
              <a:spcAft>
                <a:spcPct val="0"/>
              </a:spcAft>
              <a:defRPr sz="2400">
                <a:solidFill>
                  <a:schemeClr val="tx2"/>
                </a:solidFill>
                <a:latin typeface="Arial" charset="0"/>
                <a:ea typeface="ヒラギノ角ゴ Pro W3" pitchFamily="16" charset="-128"/>
                <a:cs typeface="ヒラギノ角ゴ Pro W3" pitchFamily="-106" charset="-128"/>
              </a:defRPr>
            </a:lvl2pPr>
            <a:lvl3pPr algn="ctr" rtl="0" eaLnBrk="0" fontAlgn="base" hangingPunct="0">
              <a:spcBef>
                <a:spcPct val="0"/>
              </a:spcBef>
              <a:spcAft>
                <a:spcPct val="0"/>
              </a:spcAft>
              <a:defRPr sz="2400">
                <a:solidFill>
                  <a:schemeClr val="tx2"/>
                </a:solidFill>
                <a:latin typeface="Arial" charset="0"/>
                <a:ea typeface="ヒラギノ角ゴ Pro W3" pitchFamily="16" charset="-128"/>
                <a:cs typeface="ヒラギノ角ゴ Pro W3" pitchFamily="-106" charset="-128"/>
              </a:defRPr>
            </a:lvl3pPr>
            <a:lvl4pPr algn="ctr" rtl="0" eaLnBrk="0" fontAlgn="base" hangingPunct="0">
              <a:spcBef>
                <a:spcPct val="0"/>
              </a:spcBef>
              <a:spcAft>
                <a:spcPct val="0"/>
              </a:spcAft>
              <a:defRPr sz="2400">
                <a:solidFill>
                  <a:schemeClr val="tx2"/>
                </a:solidFill>
                <a:latin typeface="Arial" charset="0"/>
                <a:ea typeface="ヒラギノ角ゴ Pro W3" pitchFamily="16" charset="-128"/>
                <a:cs typeface="ヒラギノ角ゴ Pro W3" pitchFamily="-106" charset="-128"/>
              </a:defRPr>
            </a:lvl4pPr>
            <a:lvl5pPr algn="ctr" rtl="0" eaLnBrk="0" fontAlgn="base" hangingPunct="0">
              <a:spcBef>
                <a:spcPct val="0"/>
              </a:spcBef>
              <a:spcAft>
                <a:spcPct val="0"/>
              </a:spcAft>
              <a:defRPr sz="2400">
                <a:solidFill>
                  <a:schemeClr val="tx2"/>
                </a:solidFill>
                <a:latin typeface="Arial" charset="0"/>
                <a:ea typeface="ヒラギノ角ゴ Pro W3" pitchFamily="16" charset="-128"/>
                <a:cs typeface="ヒラギノ角ゴ Pro W3" pitchFamily="-106" charset="-128"/>
              </a:defRPr>
            </a:lvl5pPr>
            <a:lvl6pPr marL="457200" algn="ctr" rtl="0" fontAlgn="base">
              <a:spcBef>
                <a:spcPct val="0"/>
              </a:spcBef>
              <a:spcAft>
                <a:spcPct val="0"/>
              </a:spcAft>
              <a:defRPr sz="2400">
                <a:solidFill>
                  <a:schemeClr val="tx2"/>
                </a:solidFill>
                <a:latin typeface="Arial" charset="0"/>
                <a:ea typeface="ヒラギノ角ゴ Pro W3" pitchFamily="16" charset="-128"/>
              </a:defRPr>
            </a:lvl6pPr>
            <a:lvl7pPr marL="914400" algn="ctr" rtl="0" fontAlgn="base">
              <a:spcBef>
                <a:spcPct val="0"/>
              </a:spcBef>
              <a:spcAft>
                <a:spcPct val="0"/>
              </a:spcAft>
              <a:defRPr sz="2400">
                <a:solidFill>
                  <a:schemeClr val="tx2"/>
                </a:solidFill>
                <a:latin typeface="Arial" charset="0"/>
                <a:ea typeface="ヒラギノ角ゴ Pro W3" pitchFamily="16" charset="-128"/>
              </a:defRPr>
            </a:lvl7pPr>
            <a:lvl8pPr marL="1371600" algn="ctr" rtl="0" fontAlgn="base">
              <a:spcBef>
                <a:spcPct val="0"/>
              </a:spcBef>
              <a:spcAft>
                <a:spcPct val="0"/>
              </a:spcAft>
              <a:defRPr sz="2400">
                <a:solidFill>
                  <a:schemeClr val="tx2"/>
                </a:solidFill>
                <a:latin typeface="Arial" charset="0"/>
                <a:ea typeface="ヒラギノ角ゴ Pro W3" pitchFamily="16" charset="-128"/>
              </a:defRPr>
            </a:lvl8pPr>
            <a:lvl9pPr marL="1828800" algn="ctr" rtl="0" fontAlgn="base">
              <a:spcBef>
                <a:spcPct val="0"/>
              </a:spcBef>
              <a:spcAft>
                <a:spcPct val="0"/>
              </a:spcAft>
              <a:defRPr sz="2400">
                <a:solidFill>
                  <a:schemeClr val="tx2"/>
                </a:solidFill>
                <a:latin typeface="Arial" charset="0"/>
                <a:ea typeface="ヒラギノ角ゴ Pro W3" pitchFamily="16" charset="-128"/>
              </a:defRPr>
            </a:lvl9pPr>
          </a:lstStyle>
          <a:p>
            <a:pPr algn="l"/>
            <a:r>
              <a:rPr lang="en-US" dirty="0" smtClean="0">
                <a:solidFill>
                  <a:srgbClr val="000090"/>
                </a:solidFill>
              </a:rPr>
              <a:t>What </a:t>
            </a:r>
            <a:r>
              <a:rPr lang="en-US" dirty="0">
                <a:solidFill>
                  <a:srgbClr val="000090"/>
                </a:solidFill>
              </a:rPr>
              <a:t>i</a:t>
            </a:r>
            <a:r>
              <a:rPr lang="en-US" dirty="0" smtClean="0">
                <a:solidFill>
                  <a:srgbClr val="000090"/>
                </a:solidFill>
              </a:rPr>
              <a:t>s the time averaged intensity at distance “r”?</a:t>
            </a:r>
          </a:p>
          <a:p>
            <a:pPr algn="l"/>
            <a:endParaRPr lang="en-US" dirty="0"/>
          </a:p>
        </p:txBody>
      </p:sp>
      <p:graphicFrame>
        <p:nvGraphicFramePr>
          <p:cNvPr id="6" name="Object 5"/>
          <p:cNvGraphicFramePr>
            <a:graphicFrameLocks noChangeAspect="1"/>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1109848540"/>
              </p:ext>
            </p:extLst>
          </p:nvPr>
        </p:nvGraphicFramePr>
        <p:xfrm>
          <a:off x="642937" y="1168400"/>
          <a:ext cx="5197476" cy="912813"/>
        </p:xfrm>
        <a:graphic>
          <a:graphicData uri="http://schemas.openxmlformats.org/presentationml/2006/ole">
            <p:oleObj spid="_x0000_s6181" name="Equation" r:id="rId5" imgW="2527300" imgH="444500" progId="Equation.3">
              <p:embed/>
            </p:oleObj>
          </a:graphicData>
        </a:graphic>
      </p:graphicFrame>
      <p:sp>
        <p:nvSpPr>
          <p:cNvPr id="8" name="Text Box 8"/>
          <p:cNvSpPr txBox="1">
            <a:spLocks noChangeArrowheads="1"/>
          </p:cNvSpPr>
          <p:nvPr/>
        </p:nvSpPr>
        <p:spPr bwMode="auto">
          <a:xfrm>
            <a:off x="0" y="0"/>
            <a:ext cx="418554" cy="215444"/>
          </a:xfrm>
          <a:prstGeom prst="rect">
            <a:avLst/>
          </a:prstGeom>
          <a:noFill/>
          <a:ln w="9525">
            <a:noFill/>
            <a:miter lim="800000"/>
            <a:headEnd/>
            <a:tailEnd/>
          </a:ln>
        </p:spPr>
        <p:txBody>
          <a:bodyPr wrap="none">
            <a:prstTxWarp prst="textNoShape">
              <a:avLst/>
            </a:prstTxWarp>
            <a:spAutoFit/>
          </a:bodyPr>
          <a:lstStyle/>
          <a:p>
            <a:r>
              <a:rPr lang="en-US" sz="800" dirty="0" smtClean="0"/>
              <a:t>11</a:t>
            </a:r>
            <a:r>
              <a:rPr lang="en-US" sz="800" dirty="0" smtClean="0"/>
              <a:t>.12</a:t>
            </a:r>
            <a:endParaRPr lang="en-US" sz="800"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47550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65087"/>
            <a:ext cx="7772400" cy="900113"/>
          </a:xfrm>
        </p:spPr>
        <p:txBody>
          <a:bodyPr>
            <a:noAutofit/>
          </a:bodyPr>
          <a:lstStyle/>
          <a:p>
            <a:pPr algn="l"/>
            <a:r>
              <a:rPr lang="en-US" sz="2400" dirty="0" smtClean="0"/>
              <a:t>The time averaged </a:t>
            </a:r>
            <a:r>
              <a:rPr lang="en-US" sz="2400" dirty="0" err="1" smtClean="0"/>
              <a:t>Poynting</a:t>
            </a:r>
            <a:r>
              <a:rPr lang="en-US" sz="2400" dirty="0" smtClean="0"/>
              <a:t> vector  (far from a small electric dipole) is approximately:</a:t>
            </a:r>
            <a:endParaRPr lang="en-US" sz="2400" dirty="0"/>
          </a:p>
        </p:txBody>
      </p:sp>
      <p:graphicFrame>
        <p:nvGraphicFramePr>
          <p:cNvPr id="4" name="Object 3"/>
          <p:cNvGraphicFramePr>
            <a:graphicFrameLocks noChangeAspect="1"/>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2091742012"/>
              </p:ext>
            </p:extLst>
          </p:nvPr>
        </p:nvGraphicFramePr>
        <p:xfrm>
          <a:off x="839788" y="965200"/>
          <a:ext cx="2871787" cy="862013"/>
        </p:xfrm>
        <a:graphic>
          <a:graphicData uri="http://schemas.openxmlformats.org/presentationml/2006/ole">
            <p:oleObj spid="_x0000_s7188" name="Equation" r:id="rId4" imgW="1384300" imgH="419100" progId="Equation.3">
              <p:embed/>
            </p:oleObj>
          </a:graphicData>
        </a:graphic>
      </p:graphicFrame>
      <p:sp>
        <p:nvSpPr>
          <p:cNvPr id="5" name="Title 1"/>
          <p:cNvSpPr txBox="1">
            <a:spLocks/>
          </p:cNvSpPr>
          <p:nvPr/>
        </p:nvSpPr>
        <p:spPr bwMode="auto">
          <a:xfrm>
            <a:off x="533400" y="2067855"/>
            <a:ext cx="7772400" cy="6000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2400">
                <a:solidFill>
                  <a:schemeClr val="tx2"/>
                </a:solidFill>
                <a:latin typeface="+mj-lt"/>
                <a:ea typeface="+mj-ea"/>
                <a:cs typeface="ヒラギノ角ゴ Pro W3" pitchFamily="-106" charset="-128"/>
              </a:defRPr>
            </a:lvl1pPr>
            <a:lvl2pPr algn="ctr" rtl="0" eaLnBrk="0" fontAlgn="base" hangingPunct="0">
              <a:spcBef>
                <a:spcPct val="0"/>
              </a:spcBef>
              <a:spcAft>
                <a:spcPct val="0"/>
              </a:spcAft>
              <a:defRPr sz="2400">
                <a:solidFill>
                  <a:schemeClr val="tx2"/>
                </a:solidFill>
                <a:latin typeface="Arial" charset="0"/>
                <a:ea typeface="ヒラギノ角ゴ Pro W3" pitchFamily="16" charset="-128"/>
                <a:cs typeface="ヒラギノ角ゴ Pro W3" pitchFamily="-106" charset="-128"/>
              </a:defRPr>
            </a:lvl2pPr>
            <a:lvl3pPr algn="ctr" rtl="0" eaLnBrk="0" fontAlgn="base" hangingPunct="0">
              <a:spcBef>
                <a:spcPct val="0"/>
              </a:spcBef>
              <a:spcAft>
                <a:spcPct val="0"/>
              </a:spcAft>
              <a:defRPr sz="2400">
                <a:solidFill>
                  <a:schemeClr val="tx2"/>
                </a:solidFill>
                <a:latin typeface="Arial" charset="0"/>
                <a:ea typeface="ヒラギノ角ゴ Pro W3" pitchFamily="16" charset="-128"/>
                <a:cs typeface="ヒラギノ角ゴ Pro W3" pitchFamily="-106" charset="-128"/>
              </a:defRPr>
            </a:lvl3pPr>
            <a:lvl4pPr algn="ctr" rtl="0" eaLnBrk="0" fontAlgn="base" hangingPunct="0">
              <a:spcBef>
                <a:spcPct val="0"/>
              </a:spcBef>
              <a:spcAft>
                <a:spcPct val="0"/>
              </a:spcAft>
              <a:defRPr sz="2400">
                <a:solidFill>
                  <a:schemeClr val="tx2"/>
                </a:solidFill>
                <a:latin typeface="Arial" charset="0"/>
                <a:ea typeface="ヒラギノ角ゴ Pro W3" pitchFamily="16" charset="-128"/>
                <a:cs typeface="ヒラギノ角ゴ Pro W3" pitchFamily="-106" charset="-128"/>
              </a:defRPr>
            </a:lvl4pPr>
            <a:lvl5pPr algn="ctr" rtl="0" eaLnBrk="0" fontAlgn="base" hangingPunct="0">
              <a:spcBef>
                <a:spcPct val="0"/>
              </a:spcBef>
              <a:spcAft>
                <a:spcPct val="0"/>
              </a:spcAft>
              <a:defRPr sz="2400">
                <a:solidFill>
                  <a:schemeClr val="tx2"/>
                </a:solidFill>
                <a:latin typeface="Arial" charset="0"/>
                <a:ea typeface="ヒラギノ角ゴ Pro W3" pitchFamily="16" charset="-128"/>
                <a:cs typeface="ヒラギノ角ゴ Pro W3" pitchFamily="-106" charset="-128"/>
              </a:defRPr>
            </a:lvl5pPr>
            <a:lvl6pPr marL="457200" algn="ctr" rtl="0" fontAlgn="base">
              <a:spcBef>
                <a:spcPct val="0"/>
              </a:spcBef>
              <a:spcAft>
                <a:spcPct val="0"/>
              </a:spcAft>
              <a:defRPr sz="2400">
                <a:solidFill>
                  <a:schemeClr val="tx2"/>
                </a:solidFill>
                <a:latin typeface="Arial" charset="0"/>
                <a:ea typeface="ヒラギノ角ゴ Pro W3" pitchFamily="16" charset="-128"/>
              </a:defRPr>
            </a:lvl6pPr>
            <a:lvl7pPr marL="914400" algn="ctr" rtl="0" fontAlgn="base">
              <a:spcBef>
                <a:spcPct val="0"/>
              </a:spcBef>
              <a:spcAft>
                <a:spcPct val="0"/>
              </a:spcAft>
              <a:defRPr sz="2400">
                <a:solidFill>
                  <a:schemeClr val="tx2"/>
                </a:solidFill>
                <a:latin typeface="Arial" charset="0"/>
                <a:ea typeface="ヒラギノ角ゴ Pro W3" pitchFamily="16" charset="-128"/>
              </a:defRPr>
            </a:lvl7pPr>
            <a:lvl8pPr marL="1371600" algn="ctr" rtl="0" fontAlgn="base">
              <a:spcBef>
                <a:spcPct val="0"/>
              </a:spcBef>
              <a:spcAft>
                <a:spcPct val="0"/>
              </a:spcAft>
              <a:defRPr sz="2400">
                <a:solidFill>
                  <a:schemeClr val="tx2"/>
                </a:solidFill>
                <a:latin typeface="Arial" charset="0"/>
                <a:ea typeface="ヒラギノ角ゴ Pro W3" pitchFamily="16" charset="-128"/>
              </a:defRPr>
            </a:lvl8pPr>
            <a:lvl9pPr marL="1828800" algn="ctr" rtl="0" fontAlgn="base">
              <a:spcBef>
                <a:spcPct val="0"/>
              </a:spcBef>
              <a:spcAft>
                <a:spcPct val="0"/>
              </a:spcAft>
              <a:defRPr sz="2400">
                <a:solidFill>
                  <a:schemeClr val="tx2"/>
                </a:solidFill>
                <a:latin typeface="Arial" charset="0"/>
                <a:ea typeface="ヒラギノ角ゴ Pro W3" pitchFamily="16" charset="-128"/>
              </a:defRPr>
            </a:lvl9pPr>
          </a:lstStyle>
          <a:p>
            <a:pPr algn="l"/>
            <a:r>
              <a:rPr lang="en-US" dirty="0" smtClean="0">
                <a:solidFill>
                  <a:srgbClr val="000090"/>
                </a:solidFill>
              </a:rPr>
              <a:t>Describe this energy flow in words, pictures, or graph. </a:t>
            </a:r>
          </a:p>
          <a:p>
            <a:pPr algn="l"/>
            <a:endParaRPr lang="en-US" dirty="0"/>
          </a:p>
        </p:txBody>
      </p:sp>
      <p:sp>
        <p:nvSpPr>
          <p:cNvPr id="6" name="Text Box 8"/>
          <p:cNvSpPr txBox="1">
            <a:spLocks noChangeArrowheads="1"/>
          </p:cNvSpPr>
          <p:nvPr/>
        </p:nvSpPr>
        <p:spPr bwMode="auto">
          <a:xfrm>
            <a:off x="0" y="0"/>
            <a:ext cx="418554" cy="215444"/>
          </a:xfrm>
          <a:prstGeom prst="rect">
            <a:avLst/>
          </a:prstGeom>
          <a:noFill/>
          <a:ln w="9525">
            <a:noFill/>
            <a:miter lim="800000"/>
            <a:headEnd/>
            <a:tailEnd/>
          </a:ln>
        </p:spPr>
        <p:txBody>
          <a:bodyPr wrap="none">
            <a:prstTxWarp prst="textNoShape">
              <a:avLst/>
            </a:prstTxWarp>
            <a:spAutoFit/>
          </a:bodyPr>
          <a:lstStyle/>
          <a:p>
            <a:r>
              <a:rPr lang="en-US" sz="800" dirty="0" smtClean="0"/>
              <a:t>11</a:t>
            </a:r>
            <a:r>
              <a:rPr lang="en-US" sz="800" dirty="0" smtClean="0"/>
              <a:t>.13</a:t>
            </a:r>
            <a:endParaRPr lang="en-US" sz="800"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08808111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2649663839"/>
              </p:ext>
            </p:extLst>
          </p:nvPr>
        </p:nvGraphicFramePr>
        <p:xfrm>
          <a:off x="1929279" y="228600"/>
          <a:ext cx="2217271" cy="1422400"/>
        </p:xfrm>
        <a:graphic>
          <a:graphicData uri="http://schemas.openxmlformats.org/presentationml/2006/ole">
            <p:oleObj spid="_x0000_s8244" name="Equation" r:id="rId4" imgW="673100" imgH="431800" progId="Equation.3">
              <p:embed/>
            </p:oleObj>
          </a:graphicData>
        </a:graphic>
      </p:graphicFrame>
      <p:sp>
        <p:nvSpPr>
          <p:cNvPr id="3" name="TextBox 2"/>
          <p:cNvSpPr txBox="1"/>
          <p:nvPr/>
        </p:nvSpPr>
        <p:spPr>
          <a:xfrm>
            <a:off x="228600" y="1857801"/>
            <a:ext cx="4876205" cy="1200328"/>
          </a:xfrm>
          <a:prstGeom prst="rect">
            <a:avLst/>
          </a:prstGeom>
          <a:noFill/>
        </p:spPr>
        <p:txBody>
          <a:bodyPr wrap="none" rtlCol="0">
            <a:spAutoFit/>
          </a:bodyPr>
          <a:lstStyle/>
          <a:p>
            <a:r>
              <a:rPr lang="en-US" sz="2400" dirty="0" smtClean="0"/>
              <a:t>Recall, we found  I = -q</a:t>
            </a:r>
            <a:r>
              <a:rPr lang="en-US" sz="2400" baseline="-25000" dirty="0" smtClean="0"/>
              <a:t>0</a:t>
            </a:r>
            <a:r>
              <a:rPr lang="en-US" sz="2400" dirty="0" smtClean="0"/>
              <a:t>ω </a:t>
            </a:r>
            <a:r>
              <a:rPr lang="en-US" sz="2400" dirty="0" err="1"/>
              <a:t>cos</a:t>
            </a:r>
            <a:r>
              <a:rPr lang="en-US" sz="2400" dirty="0"/>
              <a:t>(</a:t>
            </a:r>
            <a:r>
              <a:rPr lang="en-US" sz="2400" dirty="0" err="1"/>
              <a:t>ωt</a:t>
            </a:r>
            <a:r>
              <a:rPr lang="en-US" sz="2400" dirty="0" smtClean="0"/>
              <a:t>). </a:t>
            </a:r>
          </a:p>
          <a:p>
            <a:r>
              <a:rPr lang="en-US" sz="2400" dirty="0" smtClean="0"/>
              <a:t>So what is </a:t>
            </a:r>
            <a:r>
              <a:rPr lang="en-US" sz="2400" dirty="0" err="1" smtClean="0"/>
              <a:t>I</a:t>
            </a:r>
            <a:r>
              <a:rPr lang="en-US" sz="2400" baseline="-25000" dirty="0" err="1" smtClean="0"/>
              <a:t>rms</a:t>
            </a:r>
            <a:r>
              <a:rPr lang="en-US" sz="2400" dirty="0" smtClean="0"/>
              <a:t>?</a:t>
            </a:r>
          </a:p>
          <a:p>
            <a:endParaRPr lang="en-US" sz="2400" dirty="0"/>
          </a:p>
        </p:txBody>
      </p:sp>
      <p:graphicFrame>
        <p:nvGraphicFramePr>
          <p:cNvPr id="4" name="Object 3"/>
          <p:cNvGraphicFramePr>
            <a:graphicFrameLocks noChangeAspect="1"/>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959279682"/>
              </p:ext>
            </p:extLst>
          </p:nvPr>
        </p:nvGraphicFramePr>
        <p:xfrm>
          <a:off x="350838" y="2946400"/>
          <a:ext cx="7923212" cy="1089025"/>
        </p:xfrm>
        <a:graphic>
          <a:graphicData uri="http://schemas.openxmlformats.org/presentationml/2006/ole">
            <p:oleObj spid="_x0000_s8245" name="Equation" r:id="rId5" imgW="3505200" imgH="469900" progId="Equation.3">
              <p:embed/>
            </p:oleObj>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337841664"/>
              </p:ext>
            </p:extLst>
          </p:nvPr>
        </p:nvGraphicFramePr>
        <p:xfrm>
          <a:off x="2103438" y="4292600"/>
          <a:ext cx="3376612" cy="1089025"/>
        </p:xfrm>
        <a:graphic>
          <a:graphicData uri="http://schemas.openxmlformats.org/presentationml/2006/ole">
            <p:oleObj spid="_x0000_s8246" name="Equation" r:id="rId6" imgW="1498600" imgH="469900" progId="Equation.3">
              <p:embed/>
            </p:oleObj>
          </a:graphicData>
        </a:graphic>
      </p:graphicFrame>
      <p:sp>
        <p:nvSpPr>
          <p:cNvPr id="6" name="Text Box 8"/>
          <p:cNvSpPr txBox="1">
            <a:spLocks noChangeArrowheads="1"/>
          </p:cNvSpPr>
          <p:nvPr/>
        </p:nvSpPr>
        <p:spPr bwMode="auto">
          <a:xfrm>
            <a:off x="0" y="0"/>
            <a:ext cx="418554" cy="215444"/>
          </a:xfrm>
          <a:prstGeom prst="rect">
            <a:avLst/>
          </a:prstGeom>
          <a:noFill/>
          <a:ln w="9525">
            <a:noFill/>
            <a:miter lim="800000"/>
            <a:headEnd/>
            <a:tailEnd/>
          </a:ln>
        </p:spPr>
        <p:txBody>
          <a:bodyPr wrap="none">
            <a:prstTxWarp prst="textNoShape">
              <a:avLst/>
            </a:prstTxWarp>
            <a:spAutoFit/>
          </a:bodyPr>
          <a:lstStyle/>
          <a:p>
            <a:r>
              <a:rPr lang="en-US" sz="800" dirty="0" smtClean="0"/>
              <a:t>11</a:t>
            </a:r>
            <a:r>
              <a:rPr lang="en-US" sz="800" dirty="0" smtClean="0"/>
              <a:t>.14</a:t>
            </a:r>
            <a:endParaRPr lang="en-US" sz="800"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178531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Oval 3"/>
          <p:cNvSpPr/>
          <p:nvPr/>
        </p:nvSpPr>
        <p:spPr bwMode="auto">
          <a:xfrm>
            <a:off x="3035300" y="2400300"/>
            <a:ext cx="2108200" cy="21082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ヒラギノ角ゴ Pro W3" pitchFamily="16" charset="-128"/>
            </a:endParaRPr>
          </a:p>
        </p:txBody>
      </p:sp>
      <p:pic>
        <p:nvPicPr>
          <p:cNvPr id="5" name="Picture 4"/>
          <p:cNvPicPr>
            <a:picLocks noChangeAspect="1"/>
          </p:cNvPicPr>
          <p:nvPr/>
        </p:nvPicPr>
        <p:blipFill>
          <a:blip r:embed="rId3"/>
          <a:stretch>
            <a:fillRect/>
          </a:stretch>
        </p:blipFill>
        <p:spPr>
          <a:xfrm>
            <a:off x="3886200" y="1816101"/>
            <a:ext cx="223501" cy="584200"/>
          </a:xfrm>
          <a:prstGeom prst="rect">
            <a:avLst/>
          </a:prstGeom>
        </p:spPr>
      </p:pic>
      <p:sp>
        <p:nvSpPr>
          <p:cNvPr id="6" name="7-Point Star 5"/>
          <p:cNvSpPr/>
          <p:nvPr/>
        </p:nvSpPr>
        <p:spPr bwMode="auto">
          <a:xfrm>
            <a:off x="6921500" y="0"/>
            <a:ext cx="1092200" cy="1092200"/>
          </a:xfrm>
          <a:prstGeom prst="star7">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ヒラギノ角ゴ Pro W3" pitchFamily="16" charset="-128"/>
            </a:endParaRPr>
          </a:p>
        </p:txBody>
      </p:sp>
      <p:cxnSp>
        <p:nvCxnSpPr>
          <p:cNvPr id="8" name="Straight Arrow Connector 7"/>
          <p:cNvCxnSpPr/>
          <p:nvPr/>
        </p:nvCxnSpPr>
        <p:spPr bwMode="auto">
          <a:xfrm flipH="1">
            <a:off x="495300" y="469900"/>
            <a:ext cx="6311900" cy="1028700"/>
          </a:xfrm>
          <a:prstGeom prst="straightConnector1">
            <a:avLst/>
          </a:prstGeom>
          <a:solidFill>
            <a:schemeClr val="accent1"/>
          </a:solidFill>
          <a:ln w="76200" cap="flat" cmpd="sng" algn="ctr">
            <a:solidFill>
              <a:srgbClr val="FFFF00"/>
            </a:solidFill>
            <a:prstDash val="solid"/>
            <a:round/>
            <a:headEnd type="none" w="med" len="med"/>
            <a:tailEnd type="arrow"/>
          </a:ln>
          <a:effectLst/>
        </p:spPr>
      </p:cxnSp>
      <p:cxnSp>
        <p:nvCxnSpPr>
          <p:cNvPr id="9" name="Straight Arrow Connector 8"/>
          <p:cNvCxnSpPr/>
          <p:nvPr/>
        </p:nvCxnSpPr>
        <p:spPr bwMode="auto">
          <a:xfrm flipH="1">
            <a:off x="4368800" y="825500"/>
            <a:ext cx="2590800" cy="1155700"/>
          </a:xfrm>
          <a:prstGeom prst="straightConnector1">
            <a:avLst/>
          </a:prstGeom>
          <a:solidFill>
            <a:schemeClr val="accent1"/>
          </a:solidFill>
          <a:ln w="76200" cap="flat" cmpd="sng" algn="ctr">
            <a:solidFill>
              <a:srgbClr val="FFFF00"/>
            </a:solidFill>
            <a:prstDash val="solid"/>
            <a:round/>
            <a:headEnd type="none" w="med" len="med"/>
            <a:tailEnd type="arrow"/>
          </a:ln>
          <a:effectLst/>
        </p:spPr>
      </p:cxnSp>
      <p:cxnSp>
        <p:nvCxnSpPr>
          <p:cNvPr id="11" name="Straight Arrow Connector 10"/>
          <p:cNvCxnSpPr/>
          <p:nvPr/>
        </p:nvCxnSpPr>
        <p:spPr bwMode="auto">
          <a:xfrm flipH="1">
            <a:off x="6273800" y="977900"/>
            <a:ext cx="838200" cy="3695700"/>
          </a:xfrm>
          <a:prstGeom prst="straightConnector1">
            <a:avLst/>
          </a:prstGeom>
          <a:solidFill>
            <a:schemeClr val="accent1"/>
          </a:solidFill>
          <a:ln w="76200" cap="flat" cmpd="sng" algn="ctr">
            <a:solidFill>
              <a:srgbClr val="FFFF00"/>
            </a:solidFill>
            <a:prstDash val="solid"/>
            <a:round/>
            <a:headEnd type="none" w="med" len="med"/>
            <a:tailEnd type="arrow"/>
          </a:ln>
          <a:effectLst/>
        </p:spPr>
      </p:cxnSp>
      <p:cxnSp>
        <p:nvCxnSpPr>
          <p:cNvPr id="13" name="Straight Arrow Connector 12"/>
          <p:cNvCxnSpPr/>
          <p:nvPr/>
        </p:nvCxnSpPr>
        <p:spPr bwMode="auto">
          <a:xfrm>
            <a:off x="3670300" y="1130301"/>
            <a:ext cx="215900" cy="787400"/>
          </a:xfrm>
          <a:prstGeom prst="straightConnector1">
            <a:avLst/>
          </a:prstGeom>
          <a:solidFill>
            <a:schemeClr val="accent1"/>
          </a:solidFill>
          <a:ln w="76200" cap="flat" cmpd="sng" algn="ctr">
            <a:solidFill>
              <a:schemeClr val="tx1"/>
            </a:solidFill>
            <a:prstDash val="solid"/>
            <a:round/>
            <a:headEnd type="none" w="med" len="med"/>
            <a:tailEnd type="arrow"/>
          </a:ln>
          <a:effectLst/>
        </p:spPr>
      </p:cxnSp>
      <p:sp>
        <p:nvSpPr>
          <p:cNvPr id="16" name="TextBox 15"/>
          <p:cNvSpPr txBox="1"/>
          <p:nvPr/>
        </p:nvSpPr>
        <p:spPr>
          <a:xfrm>
            <a:off x="55998" y="4786699"/>
            <a:ext cx="8618315" cy="1938992"/>
          </a:xfrm>
          <a:prstGeom prst="rect">
            <a:avLst/>
          </a:prstGeom>
          <a:noFill/>
        </p:spPr>
        <p:txBody>
          <a:bodyPr wrap="none" rtlCol="0">
            <a:spAutoFit/>
          </a:bodyPr>
          <a:lstStyle/>
          <a:p>
            <a:r>
              <a:rPr lang="en-US" sz="2400" dirty="0" smtClean="0"/>
              <a:t>If light scatters from point “x” and heads towards the observer, </a:t>
            </a:r>
          </a:p>
          <a:p>
            <a:endParaRPr lang="en-US" sz="2400" dirty="0" smtClean="0">
              <a:solidFill>
                <a:srgbClr val="660066"/>
              </a:solidFill>
            </a:endParaRPr>
          </a:p>
          <a:p>
            <a:r>
              <a:rPr lang="en-US" sz="2400" dirty="0" smtClean="0">
                <a:solidFill>
                  <a:srgbClr val="660066"/>
                </a:solidFill>
              </a:rPr>
              <a:t>What color is it likely to be? </a:t>
            </a:r>
          </a:p>
          <a:p>
            <a:endParaRPr lang="en-US" sz="2400" dirty="0" smtClean="0">
              <a:solidFill>
                <a:srgbClr val="660066"/>
              </a:solidFill>
            </a:endParaRPr>
          </a:p>
          <a:p>
            <a:r>
              <a:rPr lang="en-US" sz="2400" dirty="0">
                <a:solidFill>
                  <a:srgbClr val="660066"/>
                </a:solidFill>
              </a:rPr>
              <a:t>I</a:t>
            </a:r>
            <a:r>
              <a:rPr lang="en-US" sz="2400" dirty="0" smtClean="0">
                <a:solidFill>
                  <a:srgbClr val="660066"/>
                </a:solidFill>
              </a:rPr>
              <a:t>s the scattered light polarized? If so, which way?</a:t>
            </a:r>
            <a:endParaRPr lang="en-US" sz="2400" dirty="0">
              <a:solidFill>
                <a:srgbClr val="660066"/>
              </a:solidFill>
            </a:endParaRPr>
          </a:p>
        </p:txBody>
      </p:sp>
      <p:sp>
        <p:nvSpPr>
          <p:cNvPr id="17" name="TextBox 16"/>
          <p:cNvSpPr txBox="1"/>
          <p:nvPr/>
        </p:nvSpPr>
        <p:spPr>
          <a:xfrm>
            <a:off x="3479800" y="596900"/>
            <a:ext cx="389850" cy="584776"/>
          </a:xfrm>
          <a:prstGeom prst="rect">
            <a:avLst/>
          </a:prstGeom>
          <a:noFill/>
        </p:spPr>
        <p:txBody>
          <a:bodyPr wrap="none" rtlCol="0">
            <a:spAutoFit/>
          </a:bodyPr>
          <a:lstStyle/>
          <a:p>
            <a:r>
              <a:rPr lang="en-US" sz="3200" dirty="0" smtClean="0"/>
              <a:t>x</a:t>
            </a:r>
            <a:endParaRPr lang="en-US" sz="3200" dirty="0"/>
          </a:p>
        </p:txBody>
      </p:sp>
      <p:sp>
        <p:nvSpPr>
          <p:cNvPr id="12" name="Text Box 8"/>
          <p:cNvSpPr txBox="1">
            <a:spLocks noChangeArrowheads="1"/>
          </p:cNvSpPr>
          <p:nvPr/>
        </p:nvSpPr>
        <p:spPr bwMode="auto">
          <a:xfrm>
            <a:off x="0" y="0"/>
            <a:ext cx="418554" cy="215444"/>
          </a:xfrm>
          <a:prstGeom prst="rect">
            <a:avLst/>
          </a:prstGeom>
          <a:noFill/>
          <a:ln w="9525">
            <a:noFill/>
            <a:miter lim="800000"/>
            <a:headEnd/>
            <a:tailEnd/>
          </a:ln>
        </p:spPr>
        <p:txBody>
          <a:bodyPr wrap="none">
            <a:prstTxWarp prst="textNoShape">
              <a:avLst/>
            </a:prstTxWarp>
            <a:spAutoFit/>
          </a:bodyPr>
          <a:lstStyle/>
          <a:p>
            <a:r>
              <a:rPr lang="en-US" sz="800" dirty="0" smtClean="0"/>
              <a:t>11</a:t>
            </a:r>
            <a:r>
              <a:rPr lang="en-US" sz="800" dirty="0" smtClean="0"/>
              <a:t>.15</a:t>
            </a:r>
            <a:endParaRPr lang="en-US" sz="800"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124879875"/>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405616" y="631839"/>
            <a:ext cx="7772400" cy="1470025"/>
          </a:xfrm>
        </p:spPr>
        <p:txBody>
          <a:bodyPr>
            <a:normAutofit fontScale="90000"/>
          </a:bodyPr>
          <a:lstStyle/>
          <a:p>
            <a:pPr algn="l"/>
            <a:r>
              <a:rPr lang="en-US" sz="2700" dirty="0" smtClean="0"/>
              <a:t>We’re interested in power radiated by a wiggling charge. </a:t>
            </a:r>
            <a:br>
              <a:rPr lang="en-US" sz="2700" dirty="0" smtClean="0"/>
            </a:br>
            <a:r>
              <a:rPr lang="en-US" sz="2700" dirty="0" smtClean="0"/>
              <a:t/>
            </a:r>
            <a:br>
              <a:rPr lang="en-US" sz="2700" dirty="0" smtClean="0"/>
            </a:br>
            <a:r>
              <a:rPr lang="en-US" sz="2700" dirty="0" smtClean="0"/>
              <a:t>1) What physics variables might this power possibly depend on? (Come up with a complete, but not </a:t>
            </a:r>
            <a:r>
              <a:rPr lang="en-US" sz="2700" dirty="0" err="1" smtClean="0"/>
              <a:t>OVERcomplete</a:t>
            </a:r>
            <a:r>
              <a:rPr lang="en-US" sz="2700" dirty="0" smtClean="0"/>
              <a:t> list)</a:t>
            </a:r>
            <a:r>
              <a:rPr lang="en-US" sz="2400" dirty="0" smtClean="0"/>
              <a:t/>
            </a:r>
            <a:br>
              <a:rPr lang="en-US" sz="2400" dirty="0" smtClean="0"/>
            </a:br>
            <a:r>
              <a:rPr lang="en-US" sz="2400" dirty="0" smtClean="0"/>
              <a:t/>
            </a:r>
            <a:br>
              <a:rPr lang="en-US" sz="2400" dirty="0" smtClean="0"/>
            </a:br>
            <a:endParaRPr lang="en-US" sz="2400" dirty="0"/>
          </a:p>
        </p:txBody>
      </p:sp>
      <p:sp>
        <p:nvSpPr>
          <p:cNvPr id="4" name="Rectangle 3"/>
          <p:cNvSpPr/>
          <p:nvPr/>
        </p:nvSpPr>
        <p:spPr>
          <a:xfrm>
            <a:off x="431800" y="2962176"/>
            <a:ext cx="8331200" cy="2308324"/>
          </a:xfrm>
          <a:prstGeom prst="rect">
            <a:avLst/>
          </a:prstGeom>
        </p:spPr>
        <p:txBody>
          <a:bodyPr wrap="square">
            <a:spAutoFit/>
          </a:bodyPr>
          <a:lstStyle/>
          <a:p>
            <a:r>
              <a:rPr lang="en-US" sz="2400" dirty="0"/>
              <a:t/>
            </a:r>
            <a:br>
              <a:rPr lang="en-US" sz="2400" dirty="0"/>
            </a:br>
            <a:r>
              <a:rPr lang="en-US" sz="2400" dirty="0"/>
              <a:t>2)  If your list of variables was v</a:t>
            </a:r>
            <a:r>
              <a:rPr lang="en-US" sz="2400" baseline="-25000" dirty="0"/>
              <a:t>1</a:t>
            </a:r>
            <a:r>
              <a:rPr lang="en-US" sz="2400" dirty="0"/>
              <a:t>, v</a:t>
            </a:r>
            <a:r>
              <a:rPr lang="en-US" sz="2400" baseline="-25000" dirty="0"/>
              <a:t>2</a:t>
            </a:r>
            <a:r>
              <a:rPr lang="en-US" sz="2400" dirty="0"/>
              <a:t>, etc…, we’re saying </a:t>
            </a:r>
            <a:br>
              <a:rPr lang="en-US" sz="2400" dirty="0"/>
            </a:br>
            <a:r>
              <a:rPr lang="en-US" sz="2400" dirty="0"/>
              <a:t>P = v</a:t>
            </a:r>
            <a:r>
              <a:rPr lang="en-US" sz="2400" baseline="-25000" dirty="0"/>
              <a:t>1</a:t>
            </a:r>
            <a:r>
              <a:rPr lang="en-US" sz="2400" baseline="30000" dirty="0"/>
              <a:t>a</a:t>
            </a:r>
            <a:r>
              <a:rPr lang="en-US" sz="2400" dirty="0"/>
              <a:t> v</a:t>
            </a:r>
            <a:r>
              <a:rPr lang="en-US" sz="2400" baseline="-25000" dirty="0"/>
              <a:t>2</a:t>
            </a:r>
            <a:r>
              <a:rPr lang="en-US" sz="2400" dirty="0"/>
              <a:t> </a:t>
            </a:r>
            <a:r>
              <a:rPr lang="en-US" sz="2400" baseline="30000" dirty="0"/>
              <a:t>b</a:t>
            </a:r>
            <a:r>
              <a:rPr lang="en-US" sz="2400" dirty="0"/>
              <a:t> … </a:t>
            </a:r>
            <a:br>
              <a:rPr lang="en-US" sz="2400" dirty="0"/>
            </a:br>
            <a:r>
              <a:rPr lang="en-US" sz="2400" dirty="0" smtClean="0"/>
              <a:t>Look </a:t>
            </a:r>
            <a:r>
              <a:rPr lang="en-US" sz="2400" dirty="0"/>
              <a:t>at the SI UNITS of all quantities involved. I claim you should be able to uniquely figure out those powers (</a:t>
            </a:r>
            <a:r>
              <a:rPr lang="en-US" sz="2400" dirty="0" err="1"/>
              <a:t>a,b</a:t>
            </a:r>
            <a:r>
              <a:rPr lang="en-US" sz="2400" dirty="0"/>
              <a:t>, …) !  Try it. </a:t>
            </a:r>
          </a:p>
        </p:txBody>
      </p:sp>
      <p:sp>
        <p:nvSpPr>
          <p:cNvPr id="5" name="TextBox 4"/>
          <p:cNvSpPr txBox="1"/>
          <p:nvPr/>
        </p:nvSpPr>
        <p:spPr>
          <a:xfrm>
            <a:off x="443716" y="5486400"/>
            <a:ext cx="5803900" cy="738664"/>
          </a:xfrm>
          <a:prstGeom prst="rect">
            <a:avLst/>
          </a:prstGeom>
          <a:noFill/>
        </p:spPr>
        <p:txBody>
          <a:bodyPr wrap="square" rtlCol="0">
            <a:spAutoFit/>
          </a:bodyPr>
          <a:lstStyle/>
          <a:p>
            <a:r>
              <a:rPr lang="en-US" dirty="0"/>
              <a:t/>
            </a:r>
            <a:br>
              <a:rPr lang="en-US" dirty="0"/>
            </a:br>
            <a:r>
              <a:rPr lang="en-US" sz="2400" dirty="0" smtClean="0"/>
              <a:t>Hint:  My list of variables is q, a, c, and </a:t>
            </a:r>
            <a:r>
              <a:rPr lang="en-US" sz="2400" dirty="0" err="1" smtClean="0"/>
              <a:t>μ</a:t>
            </a:r>
            <a:r>
              <a:rPr lang="en-US" sz="2400" baseline="-25000" dirty="0" err="1" smtClean="0"/>
              <a:t>o</a:t>
            </a:r>
            <a:endParaRPr lang="en-US" sz="2400" baseline="-25000" dirty="0"/>
          </a:p>
        </p:txBody>
      </p:sp>
      <p:sp>
        <p:nvSpPr>
          <p:cNvPr id="6" name="Text Box 8"/>
          <p:cNvSpPr txBox="1">
            <a:spLocks noChangeArrowheads="1"/>
          </p:cNvSpPr>
          <p:nvPr/>
        </p:nvSpPr>
        <p:spPr bwMode="auto">
          <a:xfrm>
            <a:off x="0" y="0"/>
            <a:ext cx="418554" cy="215444"/>
          </a:xfrm>
          <a:prstGeom prst="rect">
            <a:avLst/>
          </a:prstGeom>
          <a:noFill/>
          <a:ln w="9525">
            <a:noFill/>
            <a:miter lim="800000"/>
            <a:headEnd/>
            <a:tailEnd/>
          </a:ln>
        </p:spPr>
        <p:txBody>
          <a:bodyPr wrap="none">
            <a:prstTxWarp prst="textNoShape">
              <a:avLst/>
            </a:prstTxWarp>
            <a:spAutoFit/>
          </a:bodyPr>
          <a:lstStyle/>
          <a:p>
            <a:r>
              <a:rPr lang="en-US" sz="800" dirty="0" smtClean="0"/>
              <a:t>11</a:t>
            </a:r>
            <a:r>
              <a:rPr lang="en-US" sz="800" dirty="0" smtClean="0"/>
              <a:t>.16</a:t>
            </a:r>
            <a:endParaRPr lang="en-US" sz="800"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534684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367516" y="225439"/>
            <a:ext cx="7772400" cy="2251061"/>
          </a:xfrm>
        </p:spPr>
        <p:txBody>
          <a:bodyPr>
            <a:normAutofit fontScale="90000"/>
          </a:bodyPr>
          <a:lstStyle/>
          <a:p>
            <a:pPr algn="l"/>
            <a:r>
              <a:rPr lang="en-US" sz="2700" dirty="0" smtClean="0"/>
              <a:t>The </a:t>
            </a:r>
            <a:r>
              <a:rPr lang="en-US" sz="2700" dirty="0"/>
              <a:t>T</a:t>
            </a:r>
            <a:r>
              <a:rPr lang="en-US" sz="2700" dirty="0" smtClean="0"/>
              <a:t>OTAL power of an accelerating (non-relativistic) charge is called </a:t>
            </a:r>
            <a:r>
              <a:rPr lang="en-US" sz="2700" b="1" dirty="0" err="1" smtClean="0"/>
              <a:t>Larmor’s</a:t>
            </a:r>
            <a:r>
              <a:rPr lang="en-US" sz="2700" b="1" dirty="0" smtClean="0"/>
              <a:t> formula</a:t>
            </a:r>
            <a:r>
              <a:rPr lang="en-US" sz="2700" dirty="0" smtClean="0"/>
              <a:t>.</a:t>
            </a:r>
            <a:br>
              <a:rPr lang="en-US" sz="2700" dirty="0" smtClean="0"/>
            </a:br>
            <a:r>
              <a:rPr lang="en-US" sz="2700" dirty="0" smtClean="0"/>
              <a:t>It depends on c</a:t>
            </a:r>
            <a:r>
              <a:rPr lang="en-US" sz="2700" dirty="0"/>
              <a:t>, </a:t>
            </a:r>
            <a:r>
              <a:rPr lang="en-US" sz="2700" dirty="0" smtClean="0"/>
              <a:t>μ</a:t>
            </a:r>
            <a:r>
              <a:rPr lang="en-US" sz="2700" baseline="-25000" dirty="0" smtClean="0"/>
              <a:t>0, </a:t>
            </a:r>
            <a:r>
              <a:rPr lang="en-US" sz="2700" dirty="0" smtClean="0"/>
              <a:t>a (acceleration) and q (charge).</a:t>
            </a:r>
            <a:br>
              <a:rPr lang="en-US" sz="2700" dirty="0" smtClean="0"/>
            </a:br>
            <a:r>
              <a:rPr lang="en-US" sz="2700" dirty="0" smtClean="0"/>
              <a:t/>
            </a:r>
            <a:br>
              <a:rPr lang="en-US" sz="2700" dirty="0" smtClean="0"/>
            </a:br>
            <a:r>
              <a:rPr lang="en-US" sz="2700" dirty="0" smtClean="0"/>
              <a:t>So I presume that means </a:t>
            </a:r>
            <a:r>
              <a:rPr lang="en-US" sz="3100" dirty="0" smtClean="0">
                <a:solidFill>
                  <a:srgbClr val="660066"/>
                </a:solidFill>
              </a:rPr>
              <a:t>P = </a:t>
            </a:r>
            <a:r>
              <a:rPr lang="en-US" sz="3100" dirty="0">
                <a:solidFill>
                  <a:srgbClr val="660066"/>
                </a:solidFill>
              </a:rPr>
              <a:t> </a:t>
            </a:r>
            <a:r>
              <a:rPr lang="en-US" sz="3100" dirty="0" err="1" smtClean="0">
                <a:solidFill>
                  <a:srgbClr val="660066"/>
                </a:solidFill>
              </a:rPr>
              <a:t>c</a:t>
            </a:r>
            <a:r>
              <a:rPr lang="en-US" sz="3100" baseline="30000" dirty="0" err="1" smtClean="0">
                <a:solidFill>
                  <a:srgbClr val="660066"/>
                </a:solidFill>
              </a:rPr>
              <a:t>A</a:t>
            </a:r>
            <a:r>
              <a:rPr lang="en-US" sz="3100" dirty="0" smtClean="0">
                <a:solidFill>
                  <a:srgbClr val="660066"/>
                </a:solidFill>
              </a:rPr>
              <a:t> μ</a:t>
            </a:r>
            <a:r>
              <a:rPr lang="en-US" sz="3100" baseline="-25000" dirty="0" smtClean="0">
                <a:solidFill>
                  <a:srgbClr val="660066"/>
                </a:solidFill>
              </a:rPr>
              <a:t>0</a:t>
            </a:r>
            <a:r>
              <a:rPr lang="en-US" sz="3100" baseline="30000" dirty="0" smtClean="0">
                <a:solidFill>
                  <a:srgbClr val="660066"/>
                </a:solidFill>
              </a:rPr>
              <a:t>B</a:t>
            </a:r>
            <a:r>
              <a:rPr lang="en-US" sz="3100" dirty="0" smtClean="0">
                <a:solidFill>
                  <a:srgbClr val="660066"/>
                </a:solidFill>
              </a:rPr>
              <a:t> </a:t>
            </a:r>
            <a:r>
              <a:rPr lang="en-US" sz="3100" dirty="0" err="1" smtClean="0">
                <a:solidFill>
                  <a:srgbClr val="660066"/>
                </a:solidFill>
              </a:rPr>
              <a:t>a</a:t>
            </a:r>
            <a:r>
              <a:rPr lang="en-US" sz="3100" baseline="30000" dirty="0" err="1" smtClean="0">
                <a:solidFill>
                  <a:srgbClr val="660066"/>
                </a:solidFill>
              </a:rPr>
              <a:t>C</a:t>
            </a:r>
            <a:r>
              <a:rPr lang="en-US" sz="3100" baseline="30000" dirty="0" smtClean="0">
                <a:solidFill>
                  <a:srgbClr val="660066"/>
                </a:solidFill>
              </a:rPr>
              <a:t>  </a:t>
            </a:r>
            <a:r>
              <a:rPr lang="en-US" sz="3100" dirty="0" err="1" smtClean="0">
                <a:solidFill>
                  <a:srgbClr val="660066"/>
                </a:solidFill>
              </a:rPr>
              <a:t>q</a:t>
            </a:r>
            <a:r>
              <a:rPr lang="en-US" sz="3100" baseline="30000" dirty="0" err="1" smtClean="0">
                <a:solidFill>
                  <a:srgbClr val="660066"/>
                </a:solidFill>
              </a:rPr>
              <a:t>D</a:t>
            </a:r>
            <a:r>
              <a:rPr lang="en-US" sz="3100" dirty="0" smtClean="0">
                <a:solidFill>
                  <a:srgbClr val="660066"/>
                </a:solidFill>
              </a:rPr>
              <a:t>   </a:t>
            </a:r>
            <a:br>
              <a:rPr lang="en-US" sz="3100" dirty="0" smtClean="0">
                <a:solidFill>
                  <a:srgbClr val="660066"/>
                </a:solidFill>
              </a:rPr>
            </a:br>
            <a:r>
              <a:rPr lang="en-US" sz="2700" dirty="0" smtClean="0"/>
              <a:t>(!? It’s at least a plausible guess…) </a:t>
            </a:r>
            <a:endParaRPr lang="en-US" sz="2400" baseline="30000" dirty="0"/>
          </a:p>
        </p:txBody>
      </p:sp>
      <p:sp>
        <p:nvSpPr>
          <p:cNvPr id="7" name="TextBox 6"/>
          <p:cNvSpPr txBox="1"/>
          <p:nvPr/>
        </p:nvSpPr>
        <p:spPr>
          <a:xfrm>
            <a:off x="254000" y="2652067"/>
            <a:ext cx="8077200" cy="1938992"/>
          </a:xfrm>
          <a:prstGeom prst="rect">
            <a:avLst/>
          </a:prstGeom>
          <a:noFill/>
        </p:spPr>
        <p:txBody>
          <a:bodyPr wrap="square" rtlCol="0">
            <a:spAutoFit/>
          </a:bodyPr>
          <a:lstStyle/>
          <a:p>
            <a:r>
              <a:rPr lang="en-US" sz="2400" dirty="0" smtClean="0"/>
              <a:t>Figure out the </a:t>
            </a:r>
            <a:r>
              <a:rPr lang="en-US" sz="2400" i="1" dirty="0" smtClean="0"/>
              <a:t>constants</a:t>
            </a:r>
            <a:r>
              <a:rPr lang="en-US" sz="2400" dirty="0" smtClean="0"/>
              <a:t> A-D in that formula, without using any physics beyond units! (This is </a:t>
            </a:r>
            <a:r>
              <a:rPr lang="en-US" sz="2400" i="1" dirty="0"/>
              <a:t>d</a:t>
            </a:r>
            <a:r>
              <a:rPr lang="en-US" sz="2400" i="1" dirty="0" smtClean="0"/>
              <a:t>imensional analysis)</a:t>
            </a:r>
            <a:br>
              <a:rPr lang="en-US" sz="2400" i="1" dirty="0" smtClean="0"/>
            </a:br>
            <a:endParaRPr lang="en-US" sz="2400" i="1" dirty="0" smtClean="0"/>
          </a:p>
          <a:p>
            <a:r>
              <a:rPr lang="en-US" sz="2400" dirty="0"/>
              <a:t>Note:  [P] = </a:t>
            </a:r>
            <a:r>
              <a:rPr lang="en-US" sz="2400" dirty="0" smtClean="0"/>
              <a:t>Watts = kg m</a:t>
            </a:r>
            <a:r>
              <a:rPr lang="en-US" sz="2400" baseline="30000" dirty="0"/>
              <a:t>2</a:t>
            </a:r>
            <a:r>
              <a:rPr lang="en-US" sz="2400" dirty="0" smtClean="0"/>
              <a:t>/</a:t>
            </a:r>
            <a:r>
              <a:rPr lang="en-US" sz="2400" dirty="0"/>
              <a:t>s</a:t>
            </a:r>
            <a:r>
              <a:rPr lang="en-US" sz="2400" baseline="30000" dirty="0"/>
              <a:t>3</a:t>
            </a:r>
            <a:r>
              <a:rPr lang="en-US" sz="2400" dirty="0"/>
              <a:t>,  </a:t>
            </a:r>
            <a:endParaRPr lang="en-US" sz="2400" dirty="0" smtClean="0"/>
          </a:p>
          <a:p>
            <a:r>
              <a:rPr lang="en-US" sz="2400" dirty="0"/>
              <a:t> </a:t>
            </a:r>
            <a:r>
              <a:rPr lang="en-US" sz="2400" dirty="0" smtClean="0"/>
              <a:t>         [</a:t>
            </a:r>
            <a:r>
              <a:rPr lang="en-US" sz="2400" dirty="0"/>
              <a:t>μ</a:t>
            </a:r>
            <a:r>
              <a:rPr lang="en-US" sz="2400" baseline="-25000" dirty="0"/>
              <a:t>0</a:t>
            </a:r>
            <a:r>
              <a:rPr lang="en-US" sz="2400" dirty="0"/>
              <a:t>]= </a:t>
            </a:r>
            <a:r>
              <a:rPr lang="en-US" sz="2400" dirty="0" smtClean="0"/>
              <a:t>  N</a:t>
            </a:r>
            <a:r>
              <a:rPr lang="en-US" sz="2400" dirty="0"/>
              <a:t>/</a:t>
            </a:r>
            <a:r>
              <a:rPr lang="en-US" sz="2400" dirty="0" smtClean="0"/>
              <a:t>A</a:t>
            </a:r>
            <a:r>
              <a:rPr lang="en-US" sz="2400" baseline="30000" dirty="0" smtClean="0"/>
              <a:t>2  </a:t>
            </a:r>
            <a:r>
              <a:rPr lang="en-US" sz="2400" dirty="0" smtClean="0"/>
              <a:t>= </a:t>
            </a:r>
            <a:r>
              <a:rPr lang="en-US" sz="2400" dirty="0"/>
              <a:t>kg m</a:t>
            </a:r>
            <a:r>
              <a:rPr lang="en-US" sz="2400" dirty="0" smtClean="0"/>
              <a:t>/</a:t>
            </a:r>
            <a:r>
              <a:rPr lang="en-US" sz="2400" dirty="0"/>
              <a:t>C</a:t>
            </a:r>
            <a:r>
              <a:rPr lang="en-US" sz="2400" baseline="30000" dirty="0"/>
              <a:t>2</a:t>
            </a:r>
            <a:endParaRPr lang="en-US" sz="2400" dirty="0"/>
          </a:p>
        </p:txBody>
      </p:sp>
      <p:sp>
        <p:nvSpPr>
          <p:cNvPr id="4" name="Text Box 8"/>
          <p:cNvSpPr txBox="1">
            <a:spLocks noChangeArrowheads="1"/>
          </p:cNvSpPr>
          <p:nvPr/>
        </p:nvSpPr>
        <p:spPr bwMode="auto">
          <a:xfrm>
            <a:off x="0" y="0"/>
            <a:ext cx="418554" cy="215444"/>
          </a:xfrm>
          <a:prstGeom prst="rect">
            <a:avLst/>
          </a:prstGeom>
          <a:noFill/>
          <a:ln w="9525">
            <a:noFill/>
            <a:miter lim="800000"/>
            <a:headEnd/>
            <a:tailEnd/>
          </a:ln>
        </p:spPr>
        <p:txBody>
          <a:bodyPr wrap="none">
            <a:prstTxWarp prst="textNoShape">
              <a:avLst/>
            </a:prstTxWarp>
            <a:spAutoFit/>
          </a:bodyPr>
          <a:lstStyle/>
          <a:p>
            <a:r>
              <a:rPr lang="en-US" sz="800" dirty="0" smtClean="0"/>
              <a:t>11</a:t>
            </a:r>
            <a:r>
              <a:rPr lang="en-US" sz="800" dirty="0" smtClean="0"/>
              <a:t>.17</a:t>
            </a:r>
            <a:endParaRPr lang="en-US" sz="800"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4589711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406400" y="238125"/>
            <a:ext cx="7772400" cy="498475"/>
          </a:xfrm>
        </p:spPr>
        <p:txBody>
          <a:bodyPr>
            <a:normAutofit/>
          </a:bodyPr>
          <a:lstStyle/>
          <a:p>
            <a:pPr algn="l"/>
            <a:r>
              <a:rPr lang="en-US" sz="2400" dirty="0" smtClean="0"/>
              <a:t>The integrated </a:t>
            </a:r>
            <a:r>
              <a:rPr lang="en-US" sz="2400" dirty="0" err="1" smtClean="0"/>
              <a:t>Poynting</a:t>
            </a:r>
            <a:r>
              <a:rPr lang="en-US" sz="2400" dirty="0" smtClean="0"/>
              <a:t> flux heading out to infinity is</a:t>
            </a:r>
            <a:endParaRPr lang="en-US" sz="2400" dirty="0"/>
          </a:p>
        </p:txBody>
      </p:sp>
      <p:graphicFrame>
        <p:nvGraphicFramePr>
          <p:cNvPr id="4" name="Object 3"/>
          <p:cNvGraphicFramePr>
            <a:graphicFrameLocks noChangeAspect="1"/>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2791262790"/>
              </p:ext>
            </p:extLst>
          </p:nvPr>
        </p:nvGraphicFramePr>
        <p:xfrm>
          <a:off x="3055353" y="990600"/>
          <a:ext cx="1637297" cy="876300"/>
        </p:xfrm>
        <a:graphic>
          <a:graphicData uri="http://schemas.openxmlformats.org/presentationml/2006/ole">
            <p:oleObj spid="_x0000_s1045" name="Equation" r:id="rId4" imgW="901700" imgH="469900" progId="Equation.3">
              <p:embed/>
            </p:oleObj>
          </a:graphicData>
        </a:graphic>
      </p:graphicFrame>
      <p:sp>
        <p:nvSpPr>
          <p:cNvPr id="5" name="TextBox 4"/>
          <p:cNvSpPr txBox="1"/>
          <p:nvPr/>
        </p:nvSpPr>
        <p:spPr>
          <a:xfrm>
            <a:off x="188453" y="2764135"/>
            <a:ext cx="7454325" cy="1569660"/>
          </a:xfrm>
          <a:prstGeom prst="rect">
            <a:avLst/>
          </a:prstGeom>
          <a:noFill/>
        </p:spPr>
        <p:txBody>
          <a:bodyPr wrap="none" rtlCol="0">
            <a:spAutoFit/>
          </a:bodyPr>
          <a:lstStyle/>
          <a:p>
            <a:r>
              <a:rPr lang="en-US" sz="2400" dirty="0" smtClean="0"/>
              <a:t>If the E and B fields are static, with localized sources:</a:t>
            </a:r>
          </a:p>
          <a:p>
            <a:r>
              <a:rPr lang="en-US" sz="2400" dirty="0">
                <a:solidFill>
                  <a:srgbClr val="660066"/>
                </a:solidFill>
              </a:rPr>
              <a:t>H</a:t>
            </a:r>
            <a:r>
              <a:rPr lang="en-US" sz="2400" dirty="0" smtClean="0">
                <a:solidFill>
                  <a:srgbClr val="660066"/>
                </a:solidFill>
              </a:rPr>
              <a:t>ow do E &amp; B fall off with distance?</a:t>
            </a:r>
          </a:p>
          <a:p>
            <a:endParaRPr lang="en-US" sz="2400" i="1" dirty="0" smtClean="0">
              <a:solidFill>
                <a:srgbClr val="660066"/>
              </a:solidFill>
            </a:endParaRPr>
          </a:p>
          <a:p>
            <a:r>
              <a:rPr lang="en-US" sz="2400" i="1" dirty="0" smtClean="0"/>
              <a:t>What does that tell you about the above integral? </a:t>
            </a:r>
            <a:endParaRPr lang="en-US" sz="2400" i="1" dirty="0"/>
          </a:p>
        </p:txBody>
      </p:sp>
      <p:sp>
        <p:nvSpPr>
          <p:cNvPr id="7" name="Text Box 8"/>
          <p:cNvSpPr txBox="1">
            <a:spLocks noChangeArrowheads="1"/>
          </p:cNvSpPr>
          <p:nvPr/>
        </p:nvSpPr>
        <p:spPr bwMode="auto">
          <a:xfrm>
            <a:off x="0" y="0"/>
            <a:ext cx="366557" cy="215444"/>
          </a:xfrm>
          <a:prstGeom prst="rect">
            <a:avLst/>
          </a:prstGeom>
          <a:noFill/>
          <a:ln w="9525">
            <a:noFill/>
            <a:miter lim="800000"/>
            <a:headEnd/>
            <a:tailEnd/>
          </a:ln>
        </p:spPr>
        <p:txBody>
          <a:bodyPr wrap="none">
            <a:prstTxWarp prst="textNoShape">
              <a:avLst/>
            </a:prstTxWarp>
            <a:spAutoFit/>
          </a:bodyPr>
          <a:lstStyle/>
          <a:p>
            <a:r>
              <a:rPr lang="en-US" sz="800" dirty="0" smtClean="0"/>
              <a:t>11</a:t>
            </a:r>
            <a:r>
              <a:rPr lang="en-US" sz="800" dirty="0" smtClean="0"/>
              <a:t>.2</a:t>
            </a:r>
            <a:endParaRPr lang="en-US" sz="800"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6454612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48130" name="Object 2"/>
          <p:cNvGraphicFramePr>
            <a:graphicFrameLocks noChangeAspect="1"/>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4029597702"/>
              </p:ext>
            </p:extLst>
          </p:nvPr>
        </p:nvGraphicFramePr>
        <p:xfrm>
          <a:off x="2578100" y="1317625"/>
          <a:ext cx="2165350" cy="1114425"/>
        </p:xfrm>
        <a:graphic>
          <a:graphicData uri="http://schemas.openxmlformats.org/presentationml/2006/ole">
            <p:oleObj spid="_x0000_s9225" name="Equation" r:id="rId4" imgW="927100" imgH="469900" progId="Equation.3">
              <p:embed/>
            </p:oleObj>
          </a:graphicData>
        </a:graphic>
      </p:graphicFrame>
      <p:sp>
        <p:nvSpPr>
          <p:cNvPr id="3" name="TextBox 2"/>
          <p:cNvSpPr txBox="1"/>
          <p:nvPr/>
        </p:nvSpPr>
        <p:spPr>
          <a:xfrm>
            <a:off x="472282" y="486459"/>
            <a:ext cx="7935912" cy="830997"/>
          </a:xfrm>
          <a:prstGeom prst="rect">
            <a:avLst/>
          </a:prstGeom>
          <a:noFill/>
        </p:spPr>
        <p:txBody>
          <a:bodyPr wrap="square" rtlCol="0">
            <a:spAutoFit/>
          </a:bodyPr>
          <a:lstStyle/>
          <a:p>
            <a:r>
              <a:rPr lang="en-US" sz="2400" dirty="0" smtClean="0"/>
              <a:t>In order for a localized source (near the origin) to radiate energy off to infinity, this integral must be non-zero.</a:t>
            </a:r>
            <a:endParaRPr lang="en-US" sz="2400" dirty="0"/>
          </a:p>
        </p:txBody>
      </p:sp>
      <p:sp>
        <p:nvSpPr>
          <p:cNvPr id="4" name="TextBox 3"/>
          <p:cNvSpPr txBox="1"/>
          <p:nvPr/>
        </p:nvSpPr>
        <p:spPr>
          <a:xfrm>
            <a:off x="472282" y="2431881"/>
            <a:ext cx="7652543" cy="3416320"/>
          </a:xfrm>
          <a:prstGeom prst="rect">
            <a:avLst/>
          </a:prstGeom>
          <a:noFill/>
        </p:spPr>
        <p:txBody>
          <a:bodyPr wrap="square" rtlCol="0">
            <a:spAutoFit/>
          </a:bodyPr>
          <a:lstStyle/>
          <a:p>
            <a:r>
              <a:rPr lang="en-US" sz="2400" dirty="0" smtClean="0"/>
              <a:t>How must E and B fall off with distance r, in order for the source to radiate energy to infinity?  Both E and B must fall off as</a:t>
            </a:r>
          </a:p>
          <a:p>
            <a:pPr marL="457200" indent="-457200">
              <a:buAutoNum type="alphaUcParenR"/>
            </a:pPr>
            <a:r>
              <a:rPr lang="en-US" sz="2400" dirty="0" smtClean="0"/>
              <a:t>1/r</a:t>
            </a:r>
          </a:p>
          <a:p>
            <a:pPr marL="457200" indent="-457200">
              <a:buAutoNum type="alphaUcParenR"/>
            </a:pPr>
            <a:r>
              <a:rPr lang="en-US" sz="2400" dirty="0" smtClean="0"/>
              <a:t>1/r</a:t>
            </a:r>
            <a:r>
              <a:rPr lang="en-US" sz="2400" baseline="30000" dirty="0" smtClean="0"/>
              <a:t>2</a:t>
            </a:r>
          </a:p>
          <a:p>
            <a:pPr marL="457200" indent="-457200">
              <a:buAutoNum type="alphaUcParenR"/>
            </a:pPr>
            <a:r>
              <a:rPr lang="en-US" sz="2400" dirty="0" smtClean="0"/>
              <a:t>1/r</a:t>
            </a:r>
            <a:r>
              <a:rPr lang="en-US" sz="2400" baseline="30000" dirty="0" smtClean="0"/>
              <a:t>3/2</a:t>
            </a:r>
            <a:r>
              <a:rPr lang="en-US" sz="2400" dirty="0" smtClean="0"/>
              <a:t> </a:t>
            </a:r>
          </a:p>
          <a:p>
            <a:pPr marL="457200" indent="-457200">
              <a:buAutoNum type="alphaUcParenR"/>
            </a:pPr>
            <a:r>
              <a:rPr lang="en-US" sz="2400" dirty="0" smtClean="0"/>
              <a:t>1/r</a:t>
            </a:r>
            <a:r>
              <a:rPr lang="en-US" sz="2400" baseline="30000" dirty="0" smtClean="0"/>
              <a:t>3</a:t>
            </a:r>
            <a:endParaRPr lang="en-US" sz="2400" dirty="0" smtClean="0"/>
          </a:p>
          <a:p>
            <a:pPr marL="457200" indent="-457200">
              <a:buAutoNum type="alphaUcParenR"/>
            </a:pPr>
            <a:r>
              <a:rPr lang="en-US" sz="2400" dirty="0" smtClean="0"/>
              <a:t>Something else.</a:t>
            </a:r>
          </a:p>
          <a:p>
            <a:pPr marL="457200" indent="-457200">
              <a:buAutoNum type="alphaUcParenR"/>
            </a:pPr>
            <a:endParaRPr lang="en-US" sz="2400" dirty="0"/>
          </a:p>
        </p:txBody>
      </p:sp>
      <p:sp>
        <p:nvSpPr>
          <p:cNvPr id="5" name="TextBox 4"/>
          <p:cNvSpPr txBox="1"/>
          <p:nvPr/>
        </p:nvSpPr>
        <p:spPr>
          <a:xfrm>
            <a:off x="472282" y="5610225"/>
            <a:ext cx="7935912" cy="830997"/>
          </a:xfrm>
          <a:prstGeom prst="rect">
            <a:avLst/>
          </a:prstGeom>
          <a:noFill/>
        </p:spPr>
        <p:txBody>
          <a:bodyPr wrap="square" rtlCol="0">
            <a:spAutoFit/>
          </a:bodyPr>
          <a:lstStyle/>
          <a:p>
            <a:r>
              <a:rPr lang="en-US" sz="2400" dirty="0" smtClean="0"/>
              <a:t>Could E and B fall off as 1/r</a:t>
            </a:r>
            <a:r>
              <a:rPr lang="en-US" sz="2400" baseline="30000" dirty="0" smtClean="0"/>
              <a:t>1/2</a:t>
            </a:r>
            <a:r>
              <a:rPr lang="en-US" sz="2400" dirty="0" smtClean="0"/>
              <a:t>  from a localized source?</a:t>
            </a:r>
          </a:p>
          <a:p>
            <a:r>
              <a:rPr lang="en-US" sz="2400" dirty="0" smtClean="0"/>
              <a:t>A) yes		B) no</a:t>
            </a:r>
            <a:endParaRPr lang="en-US" sz="2400" dirty="0"/>
          </a:p>
        </p:txBody>
      </p:sp>
      <p:sp>
        <p:nvSpPr>
          <p:cNvPr id="8" name="Text Box 8"/>
          <p:cNvSpPr txBox="1">
            <a:spLocks noChangeArrowheads="1"/>
          </p:cNvSpPr>
          <p:nvPr/>
        </p:nvSpPr>
        <p:spPr bwMode="auto">
          <a:xfrm>
            <a:off x="0" y="0"/>
            <a:ext cx="366557" cy="215444"/>
          </a:xfrm>
          <a:prstGeom prst="rect">
            <a:avLst/>
          </a:prstGeom>
          <a:noFill/>
          <a:ln w="9525">
            <a:noFill/>
            <a:miter lim="800000"/>
            <a:headEnd/>
            <a:tailEnd/>
          </a:ln>
        </p:spPr>
        <p:txBody>
          <a:bodyPr wrap="none">
            <a:prstTxWarp prst="textNoShape">
              <a:avLst/>
            </a:prstTxWarp>
            <a:spAutoFit/>
          </a:bodyPr>
          <a:lstStyle/>
          <a:p>
            <a:r>
              <a:rPr lang="en-US" sz="800" dirty="0" smtClean="0"/>
              <a:t>11</a:t>
            </a:r>
            <a:r>
              <a:rPr lang="en-US" sz="800" dirty="0" smtClean="0"/>
              <a:t>.3</a:t>
            </a:r>
            <a:endParaRPr lang="en-US" sz="800"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65095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pPr algn="l"/>
            <a:r>
              <a:rPr lang="en-US" sz="2400" dirty="0" smtClean="0"/>
              <a:t>A charge moves in a straight line with constant velocity. Does it radiate?</a:t>
            </a:r>
            <a:br>
              <a:rPr lang="en-US" sz="2400" dirty="0" smtClean="0"/>
            </a:br>
            <a:r>
              <a:rPr lang="en-US" sz="2400" dirty="0" smtClean="0"/>
              <a:t> </a:t>
            </a:r>
            <a:br>
              <a:rPr lang="en-US" sz="2400" dirty="0" smtClean="0"/>
            </a:br>
            <a:r>
              <a:rPr lang="en-US" sz="2400" dirty="0" smtClean="0"/>
              <a:t>A) Yes, and I can defend my answer</a:t>
            </a:r>
            <a:br>
              <a:rPr lang="en-US" sz="2400" dirty="0" smtClean="0"/>
            </a:br>
            <a:r>
              <a:rPr lang="en-US" sz="2400" dirty="0" smtClean="0"/>
              <a:t>B) Yes, but I cannot explain why I believe this</a:t>
            </a:r>
            <a:br>
              <a:rPr lang="en-US" sz="2400" dirty="0" smtClean="0"/>
            </a:br>
            <a:r>
              <a:rPr lang="en-US" sz="2400" dirty="0" smtClean="0"/>
              <a:t>C) No, and I can defend my answer</a:t>
            </a:r>
            <a:br>
              <a:rPr lang="en-US" sz="2400" dirty="0" smtClean="0"/>
            </a:br>
            <a:r>
              <a:rPr lang="en-US" sz="2400" dirty="0" smtClean="0"/>
              <a:t>D) No, but I cannot explain why I believe this</a:t>
            </a:r>
            <a:br>
              <a:rPr lang="en-US" sz="2400" dirty="0" smtClean="0"/>
            </a:br>
            <a:r>
              <a:rPr lang="en-US" sz="2400" dirty="0" smtClean="0"/>
              <a:t>E) It depends on the reference frame of the observer!</a:t>
            </a:r>
            <a:br>
              <a:rPr lang="en-US" sz="2400" dirty="0" smtClean="0"/>
            </a:br>
            <a:endParaRPr lang="en-US" sz="2400" dirty="0"/>
          </a:p>
        </p:txBody>
      </p:sp>
      <p:sp>
        <p:nvSpPr>
          <p:cNvPr id="3" name="Text Box 8"/>
          <p:cNvSpPr txBox="1">
            <a:spLocks noChangeArrowheads="1"/>
          </p:cNvSpPr>
          <p:nvPr/>
        </p:nvSpPr>
        <p:spPr bwMode="auto">
          <a:xfrm>
            <a:off x="0" y="0"/>
            <a:ext cx="366557" cy="215444"/>
          </a:xfrm>
          <a:prstGeom prst="rect">
            <a:avLst/>
          </a:prstGeom>
          <a:noFill/>
          <a:ln w="9525">
            <a:noFill/>
            <a:miter lim="800000"/>
            <a:headEnd/>
            <a:tailEnd/>
          </a:ln>
        </p:spPr>
        <p:txBody>
          <a:bodyPr wrap="none">
            <a:prstTxWarp prst="textNoShape">
              <a:avLst/>
            </a:prstTxWarp>
            <a:spAutoFit/>
          </a:bodyPr>
          <a:lstStyle/>
          <a:p>
            <a:r>
              <a:rPr lang="en-US" sz="800" dirty="0" smtClean="0"/>
              <a:t>11</a:t>
            </a:r>
            <a:r>
              <a:rPr lang="en-US" sz="800" dirty="0" smtClean="0"/>
              <a:t>.4</a:t>
            </a:r>
            <a:endParaRPr lang="en-US" sz="800"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5123863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674" name="Title 1"/>
          <p:cNvSpPr>
            <a:spLocks noGrp="1"/>
          </p:cNvSpPr>
          <p:nvPr>
            <p:ph type="ctrTitle"/>
          </p:nvPr>
        </p:nvSpPr>
        <p:spPr>
          <a:xfrm>
            <a:off x="304800" y="63500"/>
            <a:ext cx="8534400" cy="2209800"/>
          </a:xfrm>
        </p:spPr>
        <p:txBody>
          <a:bodyPr/>
          <a:lstStyle/>
          <a:p>
            <a:pPr algn="l" eaLnBrk="1" hangingPunct="1"/>
            <a:r>
              <a:rPr lang="en-US" sz="2800" dirty="0">
                <a:latin typeface="Arial" charset="0"/>
                <a:ea typeface="Times New Roman" charset="0"/>
                <a:cs typeface="Times New Roman" charset="0"/>
              </a:rPr>
              <a:t>A </a:t>
            </a:r>
            <a:r>
              <a:rPr lang="en-US" sz="2800" dirty="0" smtClean="0">
                <a:latin typeface="Arial" charset="0"/>
                <a:ea typeface="Times New Roman" charset="0"/>
                <a:cs typeface="Times New Roman" charset="0"/>
              </a:rPr>
              <a:t>neutral infinite </a:t>
            </a:r>
            <a:r>
              <a:rPr lang="en-US" sz="2800" dirty="0">
                <a:latin typeface="Arial" charset="0"/>
                <a:ea typeface="Times New Roman" charset="0"/>
                <a:cs typeface="Times New Roman" charset="0"/>
              </a:rPr>
              <a:t>current sheet, </a:t>
            </a:r>
            <a:r>
              <a:rPr lang="en-US" sz="2800" b="1" dirty="0">
                <a:latin typeface="Arial" charset="0"/>
                <a:ea typeface="Times New Roman" charset="0"/>
                <a:cs typeface="Times New Roman" charset="0"/>
              </a:rPr>
              <a:t>K</a:t>
            </a:r>
            <a:r>
              <a:rPr lang="en-US" sz="2800" dirty="0">
                <a:latin typeface="Arial" charset="0"/>
                <a:ea typeface="Times New Roman" charset="0"/>
                <a:cs typeface="Times New Roman" charset="0"/>
              </a:rPr>
              <a:t>, is turned on at </a:t>
            </a:r>
            <a:r>
              <a:rPr lang="en-US" sz="2800" i="1" dirty="0">
                <a:latin typeface="Arial" charset="0"/>
                <a:ea typeface="Times New Roman" charset="0"/>
                <a:cs typeface="Times New Roman" charset="0"/>
              </a:rPr>
              <a:t>t</a:t>
            </a:r>
            <a:r>
              <a:rPr lang="en-US" sz="2800" dirty="0">
                <a:latin typeface="Arial" charset="0"/>
                <a:ea typeface="Times New Roman" charset="0"/>
                <a:cs typeface="Times New Roman" charset="0"/>
              </a:rPr>
              <a:t>=0, flows in the </a:t>
            </a:r>
            <a:r>
              <a:rPr lang="en-US" sz="2800" i="1" dirty="0">
                <a:latin typeface="Arial" charset="0"/>
                <a:ea typeface="Times New Roman" charset="0"/>
                <a:cs typeface="Times New Roman" charset="0"/>
              </a:rPr>
              <a:t>x-y</a:t>
            </a:r>
            <a:r>
              <a:rPr lang="en-US" sz="2800" dirty="0">
                <a:latin typeface="Arial" charset="0"/>
                <a:ea typeface="Times New Roman" charset="0"/>
                <a:cs typeface="Times New Roman" charset="0"/>
              </a:rPr>
              <a:t> plane, in the </a:t>
            </a:r>
            <a:r>
              <a:rPr lang="en-US" sz="2800" dirty="0" smtClean="0">
                <a:latin typeface="Arial" charset="0"/>
                <a:ea typeface="Times New Roman" charset="0"/>
                <a:cs typeface="Times New Roman" charset="0"/>
              </a:rPr>
              <a:t>+</a:t>
            </a:r>
            <a:r>
              <a:rPr lang="en-US" sz="2800" i="1" dirty="0" smtClean="0">
                <a:latin typeface="Arial" charset="0"/>
                <a:ea typeface="Times New Roman" charset="0"/>
                <a:cs typeface="Times New Roman" charset="0"/>
              </a:rPr>
              <a:t>y</a:t>
            </a:r>
            <a:r>
              <a:rPr lang="en-US" sz="2800" dirty="0" smtClean="0">
                <a:latin typeface="Arial" charset="0"/>
                <a:ea typeface="Times New Roman" charset="0"/>
                <a:cs typeface="Times New Roman" charset="0"/>
              </a:rPr>
              <a:t> </a:t>
            </a:r>
            <a:r>
              <a:rPr lang="en-US" sz="2800" dirty="0">
                <a:latin typeface="Arial" charset="0"/>
                <a:ea typeface="Times New Roman" charset="0"/>
                <a:cs typeface="Times New Roman" charset="0"/>
              </a:rPr>
              <a:t>direction. </a:t>
            </a:r>
            <a:r>
              <a:rPr lang="en-US" sz="2800" dirty="0" smtClean="0">
                <a:latin typeface="Arial" charset="0"/>
                <a:ea typeface="Times New Roman" charset="0"/>
                <a:cs typeface="Times New Roman" charset="0"/>
              </a:rPr>
              <a:t/>
            </a:r>
            <a:br>
              <a:rPr lang="en-US" sz="2800" dirty="0" smtClean="0">
                <a:latin typeface="Arial" charset="0"/>
                <a:ea typeface="Times New Roman" charset="0"/>
                <a:cs typeface="Times New Roman" charset="0"/>
              </a:rPr>
            </a:br>
            <a:r>
              <a:rPr lang="en-US" sz="2800" dirty="0" smtClean="0">
                <a:latin typeface="Arial" charset="0"/>
                <a:ea typeface="Times New Roman" charset="0"/>
                <a:cs typeface="Times New Roman" charset="0"/>
              </a:rPr>
              <a:t>It is suddenly turned OFF at t=t</a:t>
            </a:r>
            <a:r>
              <a:rPr lang="en-US" sz="2800" baseline="-25000" dirty="0" smtClean="0">
                <a:latin typeface="Arial" charset="0"/>
                <a:ea typeface="Times New Roman" charset="0"/>
                <a:cs typeface="Times New Roman" charset="0"/>
              </a:rPr>
              <a:t>1</a:t>
            </a:r>
            <a:r>
              <a:rPr lang="en-US" sz="2800" dirty="0" smtClean="0">
                <a:latin typeface="Arial" charset="0"/>
                <a:ea typeface="Times New Roman" charset="0"/>
                <a:cs typeface="Times New Roman" charset="0"/>
              </a:rPr>
              <a:t>.  </a:t>
            </a:r>
            <a:br>
              <a:rPr lang="en-US" sz="2800" dirty="0" smtClean="0">
                <a:latin typeface="Arial" charset="0"/>
                <a:ea typeface="Times New Roman" charset="0"/>
                <a:cs typeface="Times New Roman" charset="0"/>
              </a:rPr>
            </a:br>
            <a:r>
              <a:rPr lang="en-US" sz="2800" dirty="0" smtClean="0">
                <a:solidFill>
                  <a:srgbClr val="660066"/>
                </a:solidFill>
                <a:latin typeface="Arial" charset="0"/>
                <a:ea typeface="Times New Roman" charset="0"/>
                <a:cs typeface="Times New Roman" charset="0"/>
              </a:rPr>
              <a:t>Describe E and B everywhere in space!</a:t>
            </a:r>
            <a:endParaRPr lang="en-US" sz="2800" dirty="0">
              <a:solidFill>
                <a:srgbClr val="660066"/>
              </a:solidFill>
              <a:latin typeface="Arial" charset="0"/>
              <a:ea typeface="Times New Roman" charset="0"/>
              <a:cs typeface="Times New Roman" charset="0"/>
            </a:endParaRPr>
          </a:p>
        </p:txBody>
      </p:sp>
      <p:sp>
        <p:nvSpPr>
          <p:cNvPr id="5" name="Oval 4"/>
          <p:cNvSpPr/>
          <p:nvPr/>
        </p:nvSpPr>
        <p:spPr>
          <a:xfrm>
            <a:off x="1219200" y="3048000"/>
            <a:ext cx="152400" cy="1524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Oval 5"/>
          <p:cNvSpPr/>
          <p:nvPr/>
        </p:nvSpPr>
        <p:spPr>
          <a:xfrm>
            <a:off x="1066800" y="2895600"/>
            <a:ext cx="457200" cy="4572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Oval 7"/>
          <p:cNvSpPr/>
          <p:nvPr/>
        </p:nvSpPr>
        <p:spPr>
          <a:xfrm>
            <a:off x="1219200" y="3733800"/>
            <a:ext cx="152400" cy="1524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Oval 8"/>
          <p:cNvSpPr/>
          <p:nvPr/>
        </p:nvSpPr>
        <p:spPr>
          <a:xfrm>
            <a:off x="1066800" y="3581400"/>
            <a:ext cx="457200" cy="4572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Oval 9"/>
          <p:cNvSpPr/>
          <p:nvPr/>
        </p:nvSpPr>
        <p:spPr>
          <a:xfrm>
            <a:off x="1219200" y="4419600"/>
            <a:ext cx="152400" cy="1524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Oval 10"/>
          <p:cNvSpPr/>
          <p:nvPr/>
        </p:nvSpPr>
        <p:spPr>
          <a:xfrm>
            <a:off x="1066800" y="4267200"/>
            <a:ext cx="457200" cy="4572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Oval 11"/>
          <p:cNvSpPr/>
          <p:nvPr/>
        </p:nvSpPr>
        <p:spPr>
          <a:xfrm>
            <a:off x="1219200" y="5105400"/>
            <a:ext cx="152400" cy="1524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Oval 12"/>
          <p:cNvSpPr/>
          <p:nvPr/>
        </p:nvSpPr>
        <p:spPr>
          <a:xfrm>
            <a:off x="1066800" y="4953000"/>
            <a:ext cx="457200" cy="4572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 name="Oval 13"/>
          <p:cNvSpPr/>
          <p:nvPr/>
        </p:nvSpPr>
        <p:spPr>
          <a:xfrm>
            <a:off x="1219200" y="5791200"/>
            <a:ext cx="152400" cy="1524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 name="Oval 14"/>
          <p:cNvSpPr/>
          <p:nvPr/>
        </p:nvSpPr>
        <p:spPr>
          <a:xfrm>
            <a:off x="1066800" y="5638800"/>
            <a:ext cx="457200" cy="4572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7" name="Straight Arrow Connector 16"/>
          <p:cNvCxnSpPr/>
          <p:nvPr/>
        </p:nvCxnSpPr>
        <p:spPr>
          <a:xfrm rot="5400000" flipH="1" flipV="1">
            <a:off x="-646112" y="4457700"/>
            <a:ext cx="3884612" cy="1588"/>
          </a:xfrm>
          <a:prstGeom prst="straightConnector1">
            <a:avLst/>
          </a:prstGeom>
          <a:ln w="254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304800" y="4495800"/>
            <a:ext cx="2971800" cy="1588"/>
          </a:xfrm>
          <a:prstGeom prst="straightConnector1">
            <a:avLst/>
          </a:prstGeom>
          <a:ln w="254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8688" name="TextBox 20"/>
          <p:cNvSpPr txBox="1">
            <a:spLocks noChangeArrowheads="1"/>
          </p:cNvSpPr>
          <p:nvPr/>
        </p:nvSpPr>
        <p:spPr bwMode="auto">
          <a:xfrm>
            <a:off x="1371600" y="2525713"/>
            <a:ext cx="381000" cy="369887"/>
          </a:xfrm>
          <a:prstGeom prst="rect">
            <a:avLst/>
          </a:prstGeom>
          <a:noFill/>
          <a:ln w="9525">
            <a:noFill/>
            <a:miter lim="800000"/>
            <a:headEnd/>
            <a:tailEnd/>
          </a:ln>
        </p:spPr>
        <p:txBody>
          <a:bodyPr>
            <a:prstTxWarp prst="textNoShape">
              <a:avLst/>
            </a:prstTxWarp>
            <a:spAutoFit/>
          </a:bodyPr>
          <a:lstStyle/>
          <a:p>
            <a:r>
              <a:rPr lang="en-US"/>
              <a:t>X</a:t>
            </a:r>
          </a:p>
        </p:txBody>
      </p:sp>
      <p:sp>
        <p:nvSpPr>
          <p:cNvPr id="28689" name="TextBox 21"/>
          <p:cNvSpPr txBox="1">
            <a:spLocks noChangeArrowheads="1"/>
          </p:cNvSpPr>
          <p:nvPr/>
        </p:nvSpPr>
        <p:spPr bwMode="auto">
          <a:xfrm>
            <a:off x="2819400" y="4114800"/>
            <a:ext cx="381000" cy="369888"/>
          </a:xfrm>
          <a:prstGeom prst="rect">
            <a:avLst/>
          </a:prstGeom>
          <a:noFill/>
          <a:ln w="9525">
            <a:noFill/>
            <a:miter lim="800000"/>
            <a:headEnd/>
            <a:tailEnd/>
          </a:ln>
        </p:spPr>
        <p:txBody>
          <a:bodyPr>
            <a:prstTxWarp prst="textNoShape">
              <a:avLst/>
            </a:prstTxWarp>
            <a:spAutoFit/>
          </a:bodyPr>
          <a:lstStyle/>
          <a:p>
            <a:r>
              <a:rPr lang="en-US"/>
              <a:t>Z</a:t>
            </a:r>
          </a:p>
        </p:txBody>
      </p:sp>
      <p:sp>
        <p:nvSpPr>
          <p:cNvPr id="28690" name="TextBox 22"/>
          <p:cNvSpPr txBox="1">
            <a:spLocks noChangeArrowheads="1"/>
          </p:cNvSpPr>
          <p:nvPr/>
        </p:nvSpPr>
        <p:spPr bwMode="auto">
          <a:xfrm>
            <a:off x="914400" y="4038600"/>
            <a:ext cx="381000" cy="369888"/>
          </a:xfrm>
          <a:prstGeom prst="rect">
            <a:avLst/>
          </a:prstGeom>
          <a:noFill/>
          <a:ln w="9525">
            <a:noFill/>
            <a:miter lim="800000"/>
            <a:headEnd/>
            <a:tailEnd/>
          </a:ln>
        </p:spPr>
        <p:txBody>
          <a:bodyPr>
            <a:prstTxWarp prst="textNoShape">
              <a:avLst/>
            </a:prstTxWarp>
            <a:spAutoFit/>
          </a:bodyPr>
          <a:lstStyle/>
          <a:p>
            <a:r>
              <a:rPr lang="en-US"/>
              <a:t>Y</a:t>
            </a:r>
          </a:p>
        </p:txBody>
      </p:sp>
      <p:sp>
        <p:nvSpPr>
          <p:cNvPr id="28691" name="TextBox 26"/>
          <p:cNvSpPr txBox="1">
            <a:spLocks noChangeArrowheads="1"/>
          </p:cNvSpPr>
          <p:nvPr/>
        </p:nvSpPr>
        <p:spPr bwMode="auto">
          <a:xfrm>
            <a:off x="228600" y="4572000"/>
            <a:ext cx="533400" cy="369888"/>
          </a:xfrm>
          <a:prstGeom prst="rect">
            <a:avLst/>
          </a:prstGeom>
          <a:noFill/>
          <a:ln w="9525">
            <a:noFill/>
            <a:miter lim="800000"/>
            <a:headEnd/>
            <a:tailEnd/>
          </a:ln>
        </p:spPr>
        <p:txBody>
          <a:bodyPr>
            <a:prstTxWarp prst="textNoShape">
              <a:avLst/>
            </a:prstTxWarp>
            <a:spAutoFit/>
          </a:bodyPr>
          <a:lstStyle/>
          <a:p>
            <a:r>
              <a:rPr lang="en-US"/>
              <a:t>-Z</a:t>
            </a:r>
          </a:p>
        </p:txBody>
      </p:sp>
      <p:sp>
        <p:nvSpPr>
          <p:cNvPr id="28692" name="TextBox 27"/>
          <p:cNvSpPr txBox="1">
            <a:spLocks noChangeArrowheads="1"/>
          </p:cNvSpPr>
          <p:nvPr/>
        </p:nvSpPr>
        <p:spPr bwMode="auto">
          <a:xfrm>
            <a:off x="1371600" y="6096000"/>
            <a:ext cx="457200" cy="369888"/>
          </a:xfrm>
          <a:prstGeom prst="rect">
            <a:avLst/>
          </a:prstGeom>
          <a:noFill/>
          <a:ln w="9525">
            <a:noFill/>
            <a:miter lim="800000"/>
            <a:headEnd/>
            <a:tailEnd/>
          </a:ln>
        </p:spPr>
        <p:txBody>
          <a:bodyPr>
            <a:prstTxWarp prst="textNoShape">
              <a:avLst/>
            </a:prstTxWarp>
            <a:spAutoFit/>
          </a:bodyPr>
          <a:lstStyle/>
          <a:p>
            <a:r>
              <a:rPr lang="en-US"/>
              <a:t>-X</a:t>
            </a:r>
          </a:p>
        </p:txBody>
      </p:sp>
      <p:sp>
        <p:nvSpPr>
          <p:cNvPr id="28693" name="TextBox 28"/>
          <p:cNvSpPr txBox="1">
            <a:spLocks noChangeArrowheads="1"/>
          </p:cNvSpPr>
          <p:nvPr/>
        </p:nvSpPr>
        <p:spPr bwMode="auto">
          <a:xfrm>
            <a:off x="381000" y="3048000"/>
            <a:ext cx="381000" cy="369888"/>
          </a:xfrm>
          <a:prstGeom prst="rect">
            <a:avLst/>
          </a:prstGeom>
          <a:noFill/>
          <a:ln w="9525">
            <a:noFill/>
            <a:miter lim="800000"/>
            <a:headEnd/>
            <a:tailEnd/>
          </a:ln>
        </p:spPr>
        <p:txBody>
          <a:bodyPr>
            <a:prstTxWarp prst="textNoShape">
              <a:avLst/>
            </a:prstTxWarp>
            <a:spAutoFit/>
          </a:bodyPr>
          <a:lstStyle/>
          <a:p>
            <a:r>
              <a:rPr lang="en-US" i="1">
                <a:latin typeface="Times New Roman" charset="0"/>
                <a:ea typeface="Times New Roman" charset="0"/>
                <a:cs typeface="Times New Roman" charset="0"/>
              </a:rPr>
              <a:t>K</a:t>
            </a:r>
          </a:p>
        </p:txBody>
      </p:sp>
      <p:cxnSp>
        <p:nvCxnSpPr>
          <p:cNvPr id="34" name="Straight Arrow Connector 33"/>
          <p:cNvCxnSpPr/>
          <p:nvPr/>
        </p:nvCxnSpPr>
        <p:spPr>
          <a:xfrm>
            <a:off x="762000" y="3198813"/>
            <a:ext cx="228600" cy="15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a:off x="685800" y="3352800"/>
            <a:ext cx="304800"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a:stCxn id="28693" idx="2"/>
          </p:cNvCxnSpPr>
          <p:nvPr/>
        </p:nvCxnSpPr>
        <p:spPr>
          <a:xfrm rot="16200000" flipH="1">
            <a:off x="13494" y="3975894"/>
            <a:ext cx="1535112" cy="4191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a:stCxn id="28693" idx="2"/>
          </p:cNvCxnSpPr>
          <p:nvPr/>
        </p:nvCxnSpPr>
        <p:spPr>
          <a:xfrm rot="16200000" flipH="1">
            <a:off x="-367506" y="4356894"/>
            <a:ext cx="2297112" cy="4191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3479800" y="2710934"/>
            <a:ext cx="4799411" cy="830997"/>
          </a:xfrm>
          <a:prstGeom prst="rect">
            <a:avLst/>
          </a:prstGeom>
          <a:noFill/>
        </p:spPr>
        <p:txBody>
          <a:bodyPr wrap="none" rtlCol="0">
            <a:spAutoFit/>
          </a:bodyPr>
          <a:lstStyle/>
          <a:p>
            <a:r>
              <a:rPr lang="en-US" sz="2400" dirty="0" smtClean="0"/>
              <a:t>(No clicker question, </a:t>
            </a:r>
          </a:p>
          <a:p>
            <a:r>
              <a:rPr lang="en-US" sz="2400" dirty="0" smtClean="0"/>
              <a:t>just be ready to voice your ideas!)</a:t>
            </a:r>
            <a:endParaRPr lang="en-US" sz="2400" dirty="0"/>
          </a:p>
        </p:txBody>
      </p:sp>
      <p:sp>
        <p:nvSpPr>
          <p:cNvPr id="26" name="Text Box 8"/>
          <p:cNvSpPr txBox="1">
            <a:spLocks noChangeArrowheads="1"/>
          </p:cNvSpPr>
          <p:nvPr/>
        </p:nvSpPr>
        <p:spPr bwMode="auto">
          <a:xfrm>
            <a:off x="0" y="0"/>
            <a:ext cx="366557" cy="215444"/>
          </a:xfrm>
          <a:prstGeom prst="rect">
            <a:avLst/>
          </a:prstGeom>
          <a:noFill/>
          <a:ln w="9525">
            <a:noFill/>
            <a:miter lim="800000"/>
            <a:headEnd/>
            <a:tailEnd/>
          </a:ln>
        </p:spPr>
        <p:txBody>
          <a:bodyPr wrap="none">
            <a:prstTxWarp prst="textNoShape">
              <a:avLst/>
            </a:prstTxWarp>
            <a:spAutoFit/>
          </a:bodyPr>
          <a:lstStyle/>
          <a:p>
            <a:r>
              <a:rPr lang="en-US" sz="800" dirty="0" smtClean="0"/>
              <a:t>11</a:t>
            </a:r>
            <a:r>
              <a:rPr lang="en-US" sz="800" dirty="0" smtClean="0"/>
              <a:t>.5</a:t>
            </a:r>
            <a:endParaRPr lang="en-US" sz="800"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790471904"/>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200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674" name="Title 1"/>
          <p:cNvSpPr>
            <a:spLocks noGrp="1"/>
          </p:cNvSpPr>
          <p:nvPr>
            <p:ph type="ctrTitle"/>
          </p:nvPr>
        </p:nvSpPr>
        <p:spPr>
          <a:xfrm>
            <a:off x="304800" y="63500"/>
            <a:ext cx="8534400" cy="2209800"/>
          </a:xfrm>
        </p:spPr>
        <p:txBody>
          <a:bodyPr/>
          <a:lstStyle/>
          <a:p>
            <a:pPr algn="l" eaLnBrk="1" hangingPunct="1"/>
            <a:r>
              <a:rPr lang="en-US" sz="2800" dirty="0">
                <a:latin typeface="Arial" charset="0"/>
                <a:ea typeface="Times New Roman" charset="0"/>
                <a:cs typeface="Times New Roman" charset="0"/>
              </a:rPr>
              <a:t>A </a:t>
            </a:r>
            <a:r>
              <a:rPr lang="en-US" sz="2800" dirty="0" smtClean="0">
                <a:latin typeface="Arial" charset="0"/>
                <a:ea typeface="Times New Roman" charset="0"/>
                <a:cs typeface="Times New Roman" charset="0"/>
              </a:rPr>
              <a:t>neutral infinite </a:t>
            </a:r>
            <a:r>
              <a:rPr lang="en-US" sz="2800" dirty="0">
                <a:latin typeface="Arial" charset="0"/>
                <a:ea typeface="Times New Roman" charset="0"/>
                <a:cs typeface="Times New Roman" charset="0"/>
              </a:rPr>
              <a:t>current sheet, </a:t>
            </a:r>
            <a:r>
              <a:rPr lang="en-US" sz="2800" b="1" dirty="0">
                <a:latin typeface="Arial" charset="0"/>
                <a:ea typeface="Times New Roman" charset="0"/>
                <a:cs typeface="Times New Roman" charset="0"/>
              </a:rPr>
              <a:t>K</a:t>
            </a:r>
            <a:r>
              <a:rPr lang="en-US" sz="2800" dirty="0">
                <a:latin typeface="Arial" charset="0"/>
                <a:ea typeface="Times New Roman" charset="0"/>
                <a:cs typeface="Times New Roman" charset="0"/>
              </a:rPr>
              <a:t>, is turned on at </a:t>
            </a:r>
            <a:r>
              <a:rPr lang="en-US" sz="2800" i="1" dirty="0">
                <a:latin typeface="Arial" charset="0"/>
                <a:ea typeface="Times New Roman" charset="0"/>
                <a:cs typeface="Times New Roman" charset="0"/>
              </a:rPr>
              <a:t>t</a:t>
            </a:r>
            <a:r>
              <a:rPr lang="en-US" sz="2800" dirty="0">
                <a:latin typeface="Arial" charset="0"/>
                <a:ea typeface="Times New Roman" charset="0"/>
                <a:cs typeface="Times New Roman" charset="0"/>
              </a:rPr>
              <a:t>=0, flows in the </a:t>
            </a:r>
            <a:r>
              <a:rPr lang="en-US" sz="2800" i="1" dirty="0">
                <a:latin typeface="Arial" charset="0"/>
                <a:ea typeface="Times New Roman" charset="0"/>
                <a:cs typeface="Times New Roman" charset="0"/>
              </a:rPr>
              <a:t>x-y</a:t>
            </a:r>
            <a:r>
              <a:rPr lang="en-US" sz="2800" dirty="0">
                <a:latin typeface="Arial" charset="0"/>
                <a:ea typeface="Times New Roman" charset="0"/>
                <a:cs typeface="Times New Roman" charset="0"/>
              </a:rPr>
              <a:t> plane, in the </a:t>
            </a:r>
            <a:r>
              <a:rPr lang="en-US" sz="2800" dirty="0" smtClean="0">
                <a:latin typeface="Arial" charset="0"/>
                <a:ea typeface="Times New Roman" charset="0"/>
                <a:cs typeface="Times New Roman" charset="0"/>
              </a:rPr>
              <a:t>+</a:t>
            </a:r>
            <a:r>
              <a:rPr lang="en-US" sz="2800" i="1" dirty="0" smtClean="0">
                <a:latin typeface="Arial" charset="0"/>
                <a:ea typeface="Times New Roman" charset="0"/>
                <a:cs typeface="Times New Roman" charset="0"/>
              </a:rPr>
              <a:t>y</a:t>
            </a:r>
            <a:r>
              <a:rPr lang="en-US" sz="2800" dirty="0" smtClean="0">
                <a:latin typeface="Arial" charset="0"/>
                <a:ea typeface="Times New Roman" charset="0"/>
                <a:cs typeface="Times New Roman" charset="0"/>
              </a:rPr>
              <a:t> </a:t>
            </a:r>
            <a:r>
              <a:rPr lang="en-US" sz="2800" dirty="0">
                <a:latin typeface="Arial" charset="0"/>
                <a:ea typeface="Times New Roman" charset="0"/>
                <a:cs typeface="Times New Roman" charset="0"/>
              </a:rPr>
              <a:t>direction. </a:t>
            </a:r>
            <a:r>
              <a:rPr lang="en-US" sz="2800" dirty="0" smtClean="0">
                <a:latin typeface="Arial" charset="0"/>
                <a:ea typeface="Times New Roman" charset="0"/>
                <a:cs typeface="Times New Roman" charset="0"/>
              </a:rPr>
              <a:t/>
            </a:r>
            <a:br>
              <a:rPr lang="en-US" sz="2800" dirty="0" smtClean="0">
                <a:latin typeface="Arial" charset="0"/>
                <a:ea typeface="Times New Roman" charset="0"/>
                <a:cs typeface="Times New Roman" charset="0"/>
              </a:rPr>
            </a:br>
            <a:r>
              <a:rPr lang="en-US" sz="2800" dirty="0" smtClean="0">
                <a:latin typeface="Arial" charset="0"/>
                <a:ea typeface="Times New Roman" charset="0"/>
                <a:cs typeface="Times New Roman" charset="0"/>
              </a:rPr>
              <a:t>It is suddenly turned OFF at t=0.  </a:t>
            </a:r>
            <a:br>
              <a:rPr lang="en-US" sz="2800" dirty="0" smtClean="0">
                <a:latin typeface="Arial" charset="0"/>
                <a:ea typeface="Times New Roman" charset="0"/>
                <a:cs typeface="Times New Roman" charset="0"/>
              </a:rPr>
            </a:br>
            <a:r>
              <a:rPr lang="en-US" sz="2800" dirty="0" smtClean="0">
                <a:solidFill>
                  <a:srgbClr val="660066"/>
                </a:solidFill>
                <a:latin typeface="Arial" charset="0"/>
                <a:ea typeface="Times New Roman" charset="0"/>
                <a:cs typeface="Times New Roman" charset="0"/>
              </a:rPr>
              <a:t>Describe E and B everywhere in space!</a:t>
            </a:r>
            <a:endParaRPr lang="en-US" sz="2800" dirty="0">
              <a:solidFill>
                <a:srgbClr val="660066"/>
              </a:solidFill>
              <a:latin typeface="Arial" charset="0"/>
              <a:ea typeface="Times New Roman" charset="0"/>
              <a:cs typeface="Times New Roman" charset="0"/>
            </a:endParaRPr>
          </a:p>
        </p:txBody>
      </p:sp>
      <p:sp>
        <p:nvSpPr>
          <p:cNvPr id="5" name="Oval 4"/>
          <p:cNvSpPr/>
          <p:nvPr/>
        </p:nvSpPr>
        <p:spPr>
          <a:xfrm>
            <a:off x="1219200" y="3048000"/>
            <a:ext cx="152400" cy="1524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Oval 5"/>
          <p:cNvSpPr/>
          <p:nvPr/>
        </p:nvSpPr>
        <p:spPr>
          <a:xfrm>
            <a:off x="1066800" y="2895600"/>
            <a:ext cx="457200" cy="4572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Oval 7"/>
          <p:cNvSpPr/>
          <p:nvPr/>
        </p:nvSpPr>
        <p:spPr>
          <a:xfrm>
            <a:off x="1219200" y="3733800"/>
            <a:ext cx="152400" cy="1524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Oval 8"/>
          <p:cNvSpPr/>
          <p:nvPr/>
        </p:nvSpPr>
        <p:spPr>
          <a:xfrm>
            <a:off x="1066800" y="3581400"/>
            <a:ext cx="457200" cy="4572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Oval 9"/>
          <p:cNvSpPr/>
          <p:nvPr/>
        </p:nvSpPr>
        <p:spPr>
          <a:xfrm>
            <a:off x="1219200" y="4419600"/>
            <a:ext cx="152400" cy="1524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Oval 10"/>
          <p:cNvSpPr/>
          <p:nvPr/>
        </p:nvSpPr>
        <p:spPr>
          <a:xfrm>
            <a:off x="1066800" y="4267200"/>
            <a:ext cx="457200" cy="4572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Oval 11"/>
          <p:cNvSpPr/>
          <p:nvPr/>
        </p:nvSpPr>
        <p:spPr>
          <a:xfrm>
            <a:off x="1219200" y="5105400"/>
            <a:ext cx="152400" cy="1524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Oval 12"/>
          <p:cNvSpPr/>
          <p:nvPr/>
        </p:nvSpPr>
        <p:spPr>
          <a:xfrm>
            <a:off x="1066800" y="4953000"/>
            <a:ext cx="457200" cy="4572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 name="Oval 13"/>
          <p:cNvSpPr/>
          <p:nvPr/>
        </p:nvSpPr>
        <p:spPr>
          <a:xfrm>
            <a:off x="1219200" y="5791200"/>
            <a:ext cx="152400" cy="1524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 name="Oval 14"/>
          <p:cNvSpPr/>
          <p:nvPr/>
        </p:nvSpPr>
        <p:spPr>
          <a:xfrm>
            <a:off x="1066800" y="5638800"/>
            <a:ext cx="457200" cy="4572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7" name="Straight Arrow Connector 16"/>
          <p:cNvCxnSpPr/>
          <p:nvPr/>
        </p:nvCxnSpPr>
        <p:spPr>
          <a:xfrm rot="5400000" flipH="1" flipV="1">
            <a:off x="-646112" y="4457700"/>
            <a:ext cx="3884612" cy="1588"/>
          </a:xfrm>
          <a:prstGeom prst="straightConnector1">
            <a:avLst/>
          </a:prstGeom>
          <a:ln w="254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304800" y="4495800"/>
            <a:ext cx="6489700" cy="0"/>
          </a:xfrm>
          <a:prstGeom prst="straightConnector1">
            <a:avLst/>
          </a:prstGeom>
          <a:ln w="254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8688" name="TextBox 20"/>
          <p:cNvSpPr txBox="1">
            <a:spLocks noChangeArrowheads="1"/>
          </p:cNvSpPr>
          <p:nvPr/>
        </p:nvSpPr>
        <p:spPr bwMode="auto">
          <a:xfrm>
            <a:off x="1371600" y="2525713"/>
            <a:ext cx="381000" cy="369887"/>
          </a:xfrm>
          <a:prstGeom prst="rect">
            <a:avLst/>
          </a:prstGeom>
          <a:noFill/>
          <a:ln w="9525">
            <a:noFill/>
            <a:miter lim="800000"/>
            <a:headEnd/>
            <a:tailEnd/>
          </a:ln>
        </p:spPr>
        <p:txBody>
          <a:bodyPr>
            <a:prstTxWarp prst="textNoShape">
              <a:avLst/>
            </a:prstTxWarp>
            <a:spAutoFit/>
          </a:bodyPr>
          <a:lstStyle/>
          <a:p>
            <a:r>
              <a:rPr lang="en-US"/>
              <a:t>X</a:t>
            </a:r>
          </a:p>
        </p:txBody>
      </p:sp>
      <p:sp>
        <p:nvSpPr>
          <p:cNvPr id="28689" name="TextBox 21"/>
          <p:cNvSpPr txBox="1">
            <a:spLocks noChangeArrowheads="1"/>
          </p:cNvSpPr>
          <p:nvPr/>
        </p:nvSpPr>
        <p:spPr bwMode="auto">
          <a:xfrm>
            <a:off x="3543300" y="4114800"/>
            <a:ext cx="381000" cy="369888"/>
          </a:xfrm>
          <a:prstGeom prst="rect">
            <a:avLst/>
          </a:prstGeom>
          <a:noFill/>
          <a:ln w="9525">
            <a:noFill/>
            <a:miter lim="800000"/>
            <a:headEnd/>
            <a:tailEnd/>
          </a:ln>
        </p:spPr>
        <p:txBody>
          <a:bodyPr>
            <a:prstTxWarp prst="textNoShape">
              <a:avLst/>
            </a:prstTxWarp>
            <a:spAutoFit/>
          </a:bodyPr>
          <a:lstStyle/>
          <a:p>
            <a:r>
              <a:rPr lang="en-US"/>
              <a:t>Z</a:t>
            </a:r>
          </a:p>
        </p:txBody>
      </p:sp>
      <p:sp>
        <p:nvSpPr>
          <p:cNvPr id="28690" name="TextBox 22"/>
          <p:cNvSpPr txBox="1">
            <a:spLocks noChangeArrowheads="1"/>
          </p:cNvSpPr>
          <p:nvPr/>
        </p:nvSpPr>
        <p:spPr bwMode="auto">
          <a:xfrm>
            <a:off x="914400" y="4038600"/>
            <a:ext cx="381000" cy="369888"/>
          </a:xfrm>
          <a:prstGeom prst="rect">
            <a:avLst/>
          </a:prstGeom>
          <a:noFill/>
          <a:ln w="9525">
            <a:noFill/>
            <a:miter lim="800000"/>
            <a:headEnd/>
            <a:tailEnd/>
          </a:ln>
        </p:spPr>
        <p:txBody>
          <a:bodyPr>
            <a:prstTxWarp prst="textNoShape">
              <a:avLst/>
            </a:prstTxWarp>
            <a:spAutoFit/>
          </a:bodyPr>
          <a:lstStyle/>
          <a:p>
            <a:r>
              <a:rPr lang="en-US"/>
              <a:t>Y</a:t>
            </a:r>
          </a:p>
        </p:txBody>
      </p:sp>
      <p:sp>
        <p:nvSpPr>
          <p:cNvPr id="28691" name="TextBox 26"/>
          <p:cNvSpPr txBox="1">
            <a:spLocks noChangeArrowheads="1"/>
          </p:cNvSpPr>
          <p:nvPr/>
        </p:nvSpPr>
        <p:spPr bwMode="auto">
          <a:xfrm>
            <a:off x="228600" y="4572000"/>
            <a:ext cx="533400" cy="369888"/>
          </a:xfrm>
          <a:prstGeom prst="rect">
            <a:avLst/>
          </a:prstGeom>
          <a:noFill/>
          <a:ln w="9525">
            <a:noFill/>
            <a:miter lim="800000"/>
            <a:headEnd/>
            <a:tailEnd/>
          </a:ln>
        </p:spPr>
        <p:txBody>
          <a:bodyPr>
            <a:prstTxWarp prst="textNoShape">
              <a:avLst/>
            </a:prstTxWarp>
            <a:spAutoFit/>
          </a:bodyPr>
          <a:lstStyle/>
          <a:p>
            <a:r>
              <a:rPr lang="en-US"/>
              <a:t>-Z</a:t>
            </a:r>
          </a:p>
        </p:txBody>
      </p:sp>
      <p:sp>
        <p:nvSpPr>
          <p:cNvPr id="28692" name="TextBox 27"/>
          <p:cNvSpPr txBox="1">
            <a:spLocks noChangeArrowheads="1"/>
          </p:cNvSpPr>
          <p:nvPr/>
        </p:nvSpPr>
        <p:spPr bwMode="auto">
          <a:xfrm>
            <a:off x="1371600" y="6096000"/>
            <a:ext cx="457200" cy="369888"/>
          </a:xfrm>
          <a:prstGeom prst="rect">
            <a:avLst/>
          </a:prstGeom>
          <a:noFill/>
          <a:ln w="9525">
            <a:noFill/>
            <a:miter lim="800000"/>
            <a:headEnd/>
            <a:tailEnd/>
          </a:ln>
        </p:spPr>
        <p:txBody>
          <a:bodyPr>
            <a:prstTxWarp prst="textNoShape">
              <a:avLst/>
            </a:prstTxWarp>
            <a:spAutoFit/>
          </a:bodyPr>
          <a:lstStyle/>
          <a:p>
            <a:r>
              <a:rPr lang="en-US"/>
              <a:t>-X</a:t>
            </a:r>
          </a:p>
        </p:txBody>
      </p:sp>
      <p:sp>
        <p:nvSpPr>
          <p:cNvPr id="28693" name="TextBox 28"/>
          <p:cNvSpPr txBox="1">
            <a:spLocks noChangeArrowheads="1"/>
          </p:cNvSpPr>
          <p:nvPr/>
        </p:nvSpPr>
        <p:spPr bwMode="auto">
          <a:xfrm>
            <a:off x="381000" y="3048000"/>
            <a:ext cx="381000" cy="369888"/>
          </a:xfrm>
          <a:prstGeom prst="rect">
            <a:avLst/>
          </a:prstGeom>
          <a:noFill/>
          <a:ln w="9525">
            <a:noFill/>
            <a:miter lim="800000"/>
            <a:headEnd/>
            <a:tailEnd/>
          </a:ln>
        </p:spPr>
        <p:txBody>
          <a:bodyPr>
            <a:prstTxWarp prst="textNoShape">
              <a:avLst/>
            </a:prstTxWarp>
            <a:spAutoFit/>
          </a:bodyPr>
          <a:lstStyle/>
          <a:p>
            <a:r>
              <a:rPr lang="en-US" i="1">
                <a:latin typeface="Times New Roman" charset="0"/>
                <a:ea typeface="Times New Roman" charset="0"/>
                <a:cs typeface="Times New Roman" charset="0"/>
              </a:rPr>
              <a:t>K</a:t>
            </a:r>
          </a:p>
        </p:txBody>
      </p:sp>
      <p:sp>
        <p:nvSpPr>
          <p:cNvPr id="28694" name="TextBox 31"/>
          <p:cNvSpPr txBox="1">
            <a:spLocks noChangeArrowheads="1"/>
          </p:cNvSpPr>
          <p:nvPr/>
        </p:nvSpPr>
        <p:spPr bwMode="auto">
          <a:xfrm>
            <a:off x="2971800" y="2936875"/>
            <a:ext cx="1143000" cy="523875"/>
          </a:xfrm>
          <a:prstGeom prst="rect">
            <a:avLst/>
          </a:prstGeom>
          <a:noFill/>
          <a:ln w="9525">
            <a:noFill/>
            <a:miter lim="800000"/>
            <a:headEnd/>
            <a:tailEnd/>
          </a:ln>
        </p:spPr>
        <p:txBody>
          <a:bodyPr>
            <a:prstTxWarp prst="textNoShape">
              <a:avLst/>
            </a:prstTxWarp>
            <a:spAutoFit/>
          </a:bodyPr>
          <a:lstStyle/>
          <a:p>
            <a:r>
              <a:rPr lang="en-US" sz="2800" dirty="0">
                <a:solidFill>
                  <a:srgbClr val="0000FF"/>
                </a:solidFill>
              </a:rPr>
              <a:t>B</a:t>
            </a:r>
          </a:p>
        </p:txBody>
      </p:sp>
      <p:cxnSp>
        <p:nvCxnSpPr>
          <p:cNvPr id="34" name="Straight Arrow Connector 33"/>
          <p:cNvCxnSpPr/>
          <p:nvPr/>
        </p:nvCxnSpPr>
        <p:spPr>
          <a:xfrm>
            <a:off x="762000" y="3198813"/>
            <a:ext cx="228600" cy="15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a:off x="685800" y="3352800"/>
            <a:ext cx="304800"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a:stCxn id="28693" idx="2"/>
          </p:cNvCxnSpPr>
          <p:nvPr/>
        </p:nvCxnSpPr>
        <p:spPr>
          <a:xfrm rot="16200000" flipH="1">
            <a:off x="13494" y="3975894"/>
            <a:ext cx="1535112" cy="4191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a:stCxn id="28693" idx="2"/>
          </p:cNvCxnSpPr>
          <p:nvPr/>
        </p:nvCxnSpPr>
        <p:spPr>
          <a:xfrm rot="16200000" flipH="1">
            <a:off x="-367506" y="4356894"/>
            <a:ext cx="2297112" cy="4191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8699" name="TextBox 29"/>
          <p:cNvSpPr txBox="1">
            <a:spLocks noChangeArrowheads="1"/>
          </p:cNvSpPr>
          <p:nvPr/>
        </p:nvSpPr>
        <p:spPr bwMode="auto">
          <a:xfrm>
            <a:off x="4635500" y="3567767"/>
            <a:ext cx="1752600" cy="1384995"/>
          </a:xfrm>
          <a:prstGeom prst="rect">
            <a:avLst/>
          </a:prstGeom>
          <a:noFill/>
          <a:ln w="9525">
            <a:noFill/>
            <a:miter lim="800000"/>
            <a:headEnd/>
            <a:tailEnd/>
          </a:ln>
        </p:spPr>
        <p:txBody>
          <a:bodyPr wrap="square">
            <a:prstTxWarp prst="textNoShape">
              <a:avLst/>
            </a:prstTxWarp>
            <a:spAutoFit/>
          </a:bodyPr>
          <a:lstStyle/>
          <a:p>
            <a:r>
              <a:rPr lang="en-US" sz="2800" dirty="0" smtClean="0">
                <a:solidFill>
                  <a:srgbClr val="0000FF"/>
                </a:solidFill>
              </a:rPr>
              <a:t>E,B</a:t>
            </a:r>
            <a:r>
              <a:rPr lang="en-US" sz="2800" dirty="0">
                <a:solidFill>
                  <a:srgbClr val="0000FF"/>
                </a:solidFill>
              </a:rPr>
              <a:t>=0 </a:t>
            </a:r>
            <a:endParaRPr lang="en-US" sz="2800" dirty="0" smtClean="0">
              <a:solidFill>
                <a:srgbClr val="0000FF"/>
              </a:solidFill>
            </a:endParaRPr>
          </a:p>
          <a:p>
            <a:r>
              <a:rPr lang="en-US" sz="2800" dirty="0" smtClean="0">
                <a:solidFill>
                  <a:srgbClr val="0000FF"/>
                </a:solidFill>
              </a:rPr>
              <a:t>out </a:t>
            </a:r>
            <a:r>
              <a:rPr lang="en-US" sz="2800" dirty="0">
                <a:solidFill>
                  <a:srgbClr val="0000FF"/>
                </a:solidFill>
              </a:rPr>
              <a:t>here for awhile</a:t>
            </a:r>
          </a:p>
        </p:txBody>
      </p:sp>
      <p:cxnSp>
        <p:nvCxnSpPr>
          <p:cNvPr id="31" name="Straight Arrow Connector 30"/>
          <p:cNvCxnSpPr/>
          <p:nvPr/>
        </p:nvCxnSpPr>
        <p:spPr>
          <a:xfrm flipV="1">
            <a:off x="3163888" y="3494088"/>
            <a:ext cx="0" cy="914400"/>
          </a:xfrm>
          <a:prstGeom prst="straightConnector1">
            <a:avLst/>
          </a:prstGeom>
          <a:ln w="3810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5400000">
            <a:off x="1747838" y="4314825"/>
            <a:ext cx="3581400" cy="3175"/>
          </a:xfrm>
          <a:prstGeom prst="line">
            <a:avLst/>
          </a:prstGeom>
          <a:ln w="28575" cmpd="sng">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a:off x="2933700" y="5791200"/>
            <a:ext cx="1143000" cy="1588"/>
          </a:xfrm>
          <a:prstGeom prst="straightConnector1">
            <a:avLst/>
          </a:prstGeom>
          <a:ln w="28575" cmpd="sng">
            <a:solidFill>
              <a:srgbClr val="660066"/>
            </a:solidFill>
            <a:tailEnd type="arrow"/>
          </a:ln>
        </p:spPr>
        <p:style>
          <a:lnRef idx="1">
            <a:schemeClr val="accent1"/>
          </a:lnRef>
          <a:fillRef idx="0">
            <a:schemeClr val="accent1"/>
          </a:fillRef>
          <a:effectRef idx="0">
            <a:schemeClr val="accent1"/>
          </a:effectRef>
          <a:fontRef idx="minor">
            <a:schemeClr val="tx1"/>
          </a:fontRef>
        </p:style>
      </p:cxnSp>
      <p:sp>
        <p:nvSpPr>
          <p:cNvPr id="28703" name="TextBox 40"/>
          <p:cNvSpPr txBox="1">
            <a:spLocks noChangeArrowheads="1"/>
          </p:cNvSpPr>
          <p:nvPr/>
        </p:nvSpPr>
        <p:spPr bwMode="auto">
          <a:xfrm>
            <a:off x="3543300" y="5036344"/>
            <a:ext cx="1447800" cy="646112"/>
          </a:xfrm>
          <a:prstGeom prst="rect">
            <a:avLst/>
          </a:prstGeom>
          <a:noFill/>
          <a:ln w="9525">
            <a:noFill/>
            <a:miter lim="800000"/>
            <a:headEnd/>
            <a:tailEnd/>
          </a:ln>
        </p:spPr>
        <p:txBody>
          <a:bodyPr>
            <a:prstTxWarp prst="textNoShape">
              <a:avLst/>
            </a:prstTxWarp>
            <a:spAutoFit/>
          </a:bodyPr>
          <a:lstStyle/>
          <a:p>
            <a:r>
              <a:rPr lang="en-US" dirty="0"/>
              <a:t>Front moves at v.</a:t>
            </a:r>
          </a:p>
        </p:txBody>
      </p:sp>
      <p:cxnSp>
        <p:nvCxnSpPr>
          <p:cNvPr id="33" name="Straight Connector 32"/>
          <p:cNvCxnSpPr/>
          <p:nvPr/>
        </p:nvCxnSpPr>
        <p:spPr>
          <a:xfrm rot="5400000">
            <a:off x="1049338" y="4340225"/>
            <a:ext cx="3581400" cy="3175"/>
          </a:xfrm>
          <a:prstGeom prst="line">
            <a:avLst/>
          </a:prstGeom>
          <a:ln w="28575" cmpd="sng">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 name="Oval 2"/>
          <p:cNvSpPr/>
          <p:nvPr/>
        </p:nvSpPr>
        <p:spPr bwMode="auto">
          <a:xfrm>
            <a:off x="2946400" y="4546600"/>
            <a:ext cx="382588" cy="382588"/>
          </a:xfrm>
          <a:prstGeom prst="ellipse">
            <a:avLst/>
          </a:prstGeom>
          <a:no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ヒラギノ角ゴ Pro W3" pitchFamily="16" charset="-128"/>
            </a:endParaRPr>
          </a:p>
        </p:txBody>
      </p:sp>
      <p:cxnSp>
        <p:nvCxnSpPr>
          <p:cNvPr id="7" name="Straight Connector 6"/>
          <p:cNvCxnSpPr>
            <a:stCxn id="3" idx="1"/>
            <a:endCxn id="3" idx="5"/>
          </p:cNvCxnSpPr>
          <p:nvPr/>
        </p:nvCxnSpPr>
        <p:spPr bwMode="auto">
          <a:xfrm>
            <a:off x="3002429" y="4602629"/>
            <a:ext cx="270530" cy="270530"/>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37" name="Straight Connector 36"/>
          <p:cNvCxnSpPr/>
          <p:nvPr/>
        </p:nvCxnSpPr>
        <p:spPr bwMode="auto">
          <a:xfrm flipH="1">
            <a:off x="3002429" y="4615329"/>
            <a:ext cx="270530" cy="270530"/>
          </a:xfrm>
          <a:prstGeom prst="line">
            <a:avLst/>
          </a:prstGeom>
          <a:solidFill>
            <a:schemeClr val="accent1"/>
          </a:solidFill>
          <a:ln w="19050" cap="flat" cmpd="sng" algn="ctr">
            <a:solidFill>
              <a:schemeClr val="tx1"/>
            </a:solidFill>
            <a:prstDash val="solid"/>
            <a:round/>
            <a:headEnd type="none" w="med" len="med"/>
            <a:tailEnd type="none" w="med" len="med"/>
          </a:ln>
          <a:effectLst/>
        </p:spPr>
      </p:cxnSp>
      <p:sp>
        <p:nvSpPr>
          <p:cNvPr id="41" name="TextBox 31"/>
          <p:cNvSpPr txBox="1">
            <a:spLocks noGrp="1" noChangeArrowheads="1"/>
          </p:cNvSpPr>
          <p:nvPr>
            <p:ph type="subTitle" idx="1"/>
          </p:nvPr>
        </p:nvSpPr>
        <p:spPr bwMode="auto">
          <a:xfrm>
            <a:off x="2857500" y="4836180"/>
            <a:ext cx="596900" cy="523220"/>
          </a:xfrm>
          <a:prstGeom prst="rect">
            <a:avLst/>
          </a:prstGeom>
          <a:noFill/>
          <a:ln w="9525">
            <a:noFill/>
            <a:miter lim="800000"/>
            <a:headEnd/>
            <a:tailEnd/>
          </a:ln>
        </p:spPr>
        <p:txBody>
          <a:bodyPr wrap="square">
            <a:prstTxWarp prst="textNoShape">
              <a:avLst/>
            </a:prstTxWarp>
            <a:spAutoFit/>
          </a:bodyPr>
          <a:lstStyle/>
          <a:p>
            <a:r>
              <a:rPr lang="en-US" sz="2800" dirty="0">
                <a:solidFill>
                  <a:srgbClr val="0000FF"/>
                </a:solidFill>
              </a:rPr>
              <a:t>E</a:t>
            </a:r>
          </a:p>
        </p:txBody>
      </p:sp>
      <p:cxnSp>
        <p:nvCxnSpPr>
          <p:cNvPr id="42" name="Straight Arrow Connector 41"/>
          <p:cNvCxnSpPr/>
          <p:nvPr/>
        </p:nvCxnSpPr>
        <p:spPr>
          <a:xfrm>
            <a:off x="3505200" y="5613400"/>
            <a:ext cx="1143000" cy="1588"/>
          </a:xfrm>
          <a:prstGeom prst="straightConnector1">
            <a:avLst/>
          </a:prstGeom>
          <a:ln w="28575" cmpd="sng">
            <a:solidFill>
              <a:srgbClr val="660066"/>
            </a:solidFill>
            <a:tailEnd type="arrow"/>
          </a:ln>
        </p:spPr>
        <p:style>
          <a:lnRef idx="1">
            <a:schemeClr val="accent1"/>
          </a:lnRef>
          <a:fillRef idx="0">
            <a:schemeClr val="accent1"/>
          </a:fillRef>
          <a:effectRef idx="0">
            <a:schemeClr val="accent1"/>
          </a:effectRef>
          <a:fontRef idx="minor">
            <a:schemeClr val="tx1"/>
          </a:fontRef>
        </p:style>
      </p:cxnSp>
      <p:sp>
        <p:nvSpPr>
          <p:cNvPr id="43" name="TextBox 29"/>
          <p:cNvSpPr txBox="1">
            <a:spLocks noChangeArrowheads="1"/>
          </p:cNvSpPr>
          <p:nvPr/>
        </p:nvSpPr>
        <p:spPr bwMode="auto">
          <a:xfrm>
            <a:off x="1571159" y="3969543"/>
            <a:ext cx="1286341" cy="954107"/>
          </a:xfrm>
          <a:prstGeom prst="rect">
            <a:avLst/>
          </a:prstGeom>
          <a:noFill/>
          <a:ln w="9525">
            <a:noFill/>
            <a:miter lim="800000"/>
            <a:headEnd/>
            <a:tailEnd/>
          </a:ln>
        </p:spPr>
        <p:txBody>
          <a:bodyPr wrap="square">
            <a:prstTxWarp prst="textNoShape">
              <a:avLst/>
            </a:prstTxWarp>
            <a:spAutoFit/>
          </a:bodyPr>
          <a:lstStyle/>
          <a:p>
            <a:r>
              <a:rPr lang="en-US" sz="2800" dirty="0" smtClean="0">
                <a:solidFill>
                  <a:srgbClr val="0000FF"/>
                </a:solidFill>
              </a:rPr>
              <a:t>E,B</a:t>
            </a:r>
            <a:r>
              <a:rPr lang="en-US" sz="2800" dirty="0">
                <a:solidFill>
                  <a:srgbClr val="0000FF"/>
                </a:solidFill>
              </a:rPr>
              <a:t>=0 </a:t>
            </a:r>
            <a:r>
              <a:rPr lang="en-US" sz="2800" dirty="0" smtClean="0">
                <a:solidFill>
                  <a:srgbClr val="0000FF"/>
                </a:solidFill>
              </a:rPr>
              <a:t>in here</a:t>
            </a:r>
            <a:endParaRPr lang="en-US" sz="2800" dirty="0">
              <a:solidFill>
                <a:srgbClr val="0000FF"/>
              </a:solidFill>
            </a:endParaRPr>
          </a:p>
        </p:txBody>
      </p:sp>
      <p:sp>
        <p:nvSpPr>
          <p:cNvPr id="44" name="Text Box 8"/>
          <p:cNvSpPr txBox="1">
            <a:spLocks noChangeArrowheads="1"/>
          </p:cNvSpPr>
          <p:nvPr/>
        </p:nvSpPr>
        <p:spPr bwMode="auto">
          <a:xfrm>
            <a:off x="0" y="0"/>
            <a:ext cx="366557" cy="215444"/>
          </a:xfrm>
          <a:prstGeom prst="rect">
            <a:avLst/>
          </a:prstGeom>
          <a:noFill/>
          <a:ln w="9525">
            <a:noFill/>
            <a:miter lim="800000"/>
            <a:headEnd/>
            <a:tailEnd/>
          </a:ln>
        </p:spPr>
        <p:txBody>
          <a:bodyPr wrap="none">
            <a:prstTxWarp prst="textNoShape">
              <a:avLst/>
            </a:prstTxWarp>
            <a:spAutoFit/>
          </a:bodyPr>
          <a:lstStyle/>
          <a:p>
            <a:r>
              <a:rPr lang="en-US" sz="800" dirty="0" smtClean="0"/>
              <a:t>11</a:t>
            </a:r>
            <a:r>
              <a:rPr lang="en-US" sz="800" dirty="0" smtClean="0"/>
              <a:t>.6</a:t>
            </a:r>
            <a:endParaRPr lang="en-US" sz="800"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022101226"/>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2000"/>
    </mc:Choice>
    <mc:Fallback>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139700" y="63501"/>
            <a:ext cx="6273800" cy="2705100"/>
          </a:xfrm>
        </p:spPr>
        <p:txBody>
          <a:bodyPr>
            <a:normAutofit/>
          </a:bodyPr>
          <a:lstStyle/>
          <a:p>
            <a:pPr algn="l"/>
            <a:r>
              <a:rPr lang="en-US" sz="2400" dirty="0" smtClean="0"/>
              <a:t>A small oscillating dipole has height d, </a:t>
            </a:r>
            <a:br>
              <a:rPr lang="en-US" sz="2400" dirty="0" smtClean="0"/>
            </a:br>
            <a:r>
              <a:rPr lang="en-US" sz="2400" dirty="0" smtClean="0"/>
              <a:t>and charge q(t) at the ends. </a:t>
            </a:r>
            <a:br>
              <a:rPr lang="en-US" sz="2400" dirty="0" smtClean="0"/>
            </a:br>
            <a:r>
              <a:rPr lang="en-US" sz="2400" dirty="0" smtClean="0"/>
              <a:t>A wire carries the oscillating current back and forth between the two poles. </a:t>
            </a:r>
            <a:br>
              <a:rPr lang="en-US" sz="2400" dirty="0" smtClean="0"/>
            </a:br>
            <a:r>
              <a:rPr lang="en-US" sz="2400" dirty="0"/>
              <a:t/>
            </a:r>
            <a:br>
              <a:rPr lang="en-US" sz="2400" dirty="0"/>
            </a:br>
            <a:r>
              <a:rPr lang="en-US" sz="2400" dirty="0" smtClean="0">
                <a:solidFill>
                  <a:srgbClr val="660066"/>
                </a:solidFill>
              </a:rPr>
              <a:t>What is I(t), the current in the wire</a:t>
            </a:r>
            <a:r>
              <a:rPr lang="en-US" sz="2400" dirty="0" smtClean="0"/>
              <a:t>? </a:t>
            </a:r>
            <a:endParaRPr lang="en-US" sz="2400" dirty="0"/>
          </a:p>
        </p:txBody>
      </p:sp>
      <p:graphicFrame>
        <p:nvGraphicFramePr>
          <p:cNvPr id="9" name="Object 8"/>
          <p:cNvGraphicFramePr>
            <a:graphicFrameLocks noChangeAspect="1"/>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3974135181"/>
              </p:ext>
            </p:extLst>
          </p:nvPr>
        </p:nvGraphicFramePr>
        <p:xfrm>
          <a:off x="5181600" y="2514599"/>
          <a:ext cx="3101082" cy="3048176"/>
        </p:xfrm>
        <a:graphic>
          <a:graphicData uri="http://schemas.openxmlformats.org/presentationml/2006/ole">
            <p:oleObj spid="_x0000_s2069" name="Equation" r:id="rId4" imgW="1333500" imgH="1308100" progId="Equation.3">
              <p:embed/>
            </p:oleObj>
          </a:graphicData>
        </a:graphic>
      </p:graphicFrame>
      <p:sp>
        <p:nvSpPr>
          <p:cNvPr id="11" name="Oval 10"/>
          <p:cNvSpPr/>
          <p:nvPr/>
        </p:nvSpPr>
        <p:spPr bwMode="auto">
          <a:xfrm>
            <a:off x="6527799" y="63500"/>
            <a:ext cx="774701" cy="774701"/>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ea typeface="ヒラギノ角ゴ Pro W3" pitchFamily="16" charset="-128"/>
              </a:rPr>
              <a:t>+q</a:t>
            </a:r>
          </a:p>
        </p:txBody>
      </p:sp>
      <p:sp>
        <p:nvSpPr>
          <p:cNvPr id="12" name="Oval 11"/>
          <p:cNvSpPr/>
          <p:nvPr/>
        </p:nvSpPr>
        <p:spPr bwMode="auto">
          <a:xfrm>
            <a:off x="6527799" y="1625600"/>
            <a:ext cx="774701" cy="774701"/>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ea typeface="ヒラギノ角ゴ Pro W3" pitchFamily="16" charset="-128"/>
              </a:rPr>
              <a:t>-q</a:t>
            </a:r>
          </a:p>
        </p:txBody>
      </p:sp>
      <p:cxnSp>
        <p:nvCxnSpPr>
          <p:cNvPr id="14" name="Straight Connector 13"/>
          <p:cNvCxnSpPr>
            <a:stCxn id="11" idx="4"/>
            <a:endCxn id="12" idx="0"/>
          </p:cNvCxnSpPr>
          <p:nvPr/>
        </p:nvCxnSpPr>
        <p:spPr bwMode="auto">
          <a:xfrm>
            <a:off x="6915150" y="838201"/>
            <a:ext cx="0" cy="787399"/>
          </a:xfrm>
          <a:prstGeom prst="line">
            <a:avLst/>
          </a:prstGeom>
          <a:solidFill>
            <a:schemeClr val="accent1"/>
          </a:solidFill>
          <a:ln w="57150" cap="flat" cmpd="sng" algn="ctr">
            <a:solidFill>
              <a:srgbClr val="000000"/>
            </a:solidFill>
            <a:prstDash val="solid"/>
            <a:round/>
            <a:headEnd type="none" w="med" len="med"/>
            <a:tailEnd type="none" w="med" len="med"/>
          </a:ln>
          <a:effectLst/>
        </p:spPr>
      </p:cxnSp>
      <p:sp>
        <p:nvSpPr>
          <p:cNvPr id="4" name="Rectangle 3"/>
          <p:cNvSpPr/>
          <p:nvPr/>
        </p:nvSpPr>
        <p:spPr>
          <a:xfrm>
            <a:off x="7302500" y="221734"/>
            <a:ext cx="1544012" cy="461665"/>
          </a:xfrm>
          <a:prstGeom prst="rect">
            <a:avLst/>
          </a:prstGeom>
        </p:spPr>
        <p:txBody>
          <a:bodyPr wrap="none">
            <a:spAutoFit/>
          </a:bodyPr>
          <a:lstStyle/>
          <a:p>
            <a:r>
              <a:rPr lang="en-US" sz="2400" dirty="0"/>
              <a:t>=q</a:t>
            </a:r>
            <a:r>
              <a:rPr lang="en-US" sz="2400" baseline="-25000" dirty="0"/>
              <a:t>0</a:t>
            </a:r>
            <a:r>
              <a:rPr lang="en-US" sz="2400" dirty="0"/>
              <a:t> </a:t>
            </a:r>
            <a:r>
              <a:rPr lang="en-US" sz="2400" dirty="0" err="1"/>
              <a:t>cosωt</a:t>
            </a:r>
            <a:r>
              <a:rPr lang="en-US" sz="2400" dirty="0"/>
              <a:t> </a:t>
            </a:r>
          </a:p>
        </p:txBody>
      </p:sp>
      <p:sp>
        <p:nvSpPr>
          <p:cNvPr id="8" name="Text Box 8"/>
          <p:cNvSpPr txBox="1">
            <a:spLocks noChangeArrowheads="1"/>
          </p:cNvSpPr>
          <p:nvPr/>
        </p:nvSpPr>
        <p:spPr bwMode="auto">
          <a:xfrm>
            <a:off x="0" y="0"/>
            <a:ext cx="366557" cy="215444"/>
          </a:xfrm>
          <a:prstGeom prst="rect">
            <a:avLst/>
          </a:prstGeom>
          <a:noFill/>
          <a:ln w="9525">
            <a:noFill/>
            <a:miter lim="800000"/>
            <a:headEnd/>
            <a:tailEnd/>
          </a:ln>
        </p:spPr>
        <p:txBody>
          <a:bodyPr wrap="none">
            <a:prstTxWarp prst="textNoShape">
              <a:avLst/>
            </a:prstTxWarp>
            <a:spAutoFit/>
          </a:bodyPr>
          <a:lstStyle/>
          <a:p>
            <a:r>
              <a:rPr lang="en-US" sz="800" dirty="0" smtClean="0"/>
              <a:t>11</a:t>
            </a:r>
            <a:r>
              <a:rPr lang="en-US" sz="800" dirty="0" smtClean="0"/>
              <a:t>.7</a:t>
            </a:r>
            <a:endParaRPr lang="en-US" sz="800"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075809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25399" y="22225"/>
            <a:ext cx="6756401" cy="1133475"/>
          </a:xfrm>
        </p:spPr>
        <p:txBody>
          <a:bodyPr>
            <a:noAutofit/>
          </a:bodyPr>
          <a:lstStyle/>
          <a:p>
            <a:pPr algn="l"/>
            <a:r>
              <a:rPr lang="en-US" sz="2400" dirty="0"/>
              <a:t>Y</a:t>
            </a:r>
            <a:r>
              <a:rPr lang="en-US" sz="2400" dirty="0" smtClean="0"/>
              <a:t>ou are FAR from a small oscillating dipole,</a:t>
            </a:r>
            <a:r>
              <a:rPr lang="en-US" sz="2400" dirty="0" smtClean="0"/>
              <a:t/>
            </a:r>
            <a:br>
              <a:rPr lang="en-US" sz="2400" dirty="0" smtClean="0"/>
            </a:br>
            <a:r>
              <a:rPr lang="en-US" sz="2400" dirty="0" smtClean="0"/>
              <a:t>and </a:t>
            </a:r>
            <a:r>
              <a:rPr lang="en-US" sz="2400" dirty="0" smtClean="0"/>
              <a:t>you want to compute the vector potential:</a:t>
            </a:r>
            <a:endParaRPr lang="en-US" sz="2400" dirty="0"/>
          </a:p>
        </p:txBody>
      </p:sp>
      <p:graphicFrame>
        <p:nvGraphicFramePr>
          <p:cNvPr id="4" name="Object 3"/>
          <p:cNvGraphicFramePr>
            <a:graphicFrameLocks noChangeAspect="1"/>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2872507909"/>
              </p:ext>
            </p:extLst>
          </p:nvPr>
        </p:nvGraphicFramePr>
        <p:xfrm>
          <a:off x="223837" y="1054100"/>
          <a:ext cx="6388361" cy="865485"/>
        </p:xfrm>
        <a:graphic>
          <a:graphicData uri="http://schemas.openxmlformats.org/presentationml/2006/ole">
            <p:oleObj spid="_x0000_s3127" name="Equation" r:id="rId4" imgW="3098800" imgH="419100" progId="Equation.3">
              <p:embed/>
            </p:oleObj>
          </a:graphicData>
        </a:graphic>
      </p:graphicFrame>
      <p:sp>
        <p:nvSpPr>
          <p:cNvPr id="5" name="TextBox 4"/>
          <p:cNvSpPr txBox="1"/>
          <p:nvPr/>
        </p:nvSpPr>
        <p:spPr>
          <a:xfrm>
            <a:off x="223837" y="2105442"/>
            <a:ext cx="3975100" cy="1200328"/>
          </a:xfrm>
          <a:prstGeom prst="rect">
            <a:avLst/>
          </a:prstGeom>
          <a:noFill/>
        </p:spPr>
        <p:txBody>
          <a:bodyPr wrap="square" rtlCol="0">
            <a:spAutoFit/>
          </a:bodyPr>
          <a:lstStyle/>
          <a:p>
            <a:r>
              <a:rPr lang="en-US" sz="2400" dirty="0" smtClean="0">
                <a:solidFill>
                  <a:srgbClr val="0000FF"/>
                </a:solidFill>
              </a:rPr>
              <a:t>What is the leading order </a:t>
            </a:r>
          </a:p>
          <a:p>
            <a:r>
              <a:rPr lang="en-US" sz="2400" dirty="0" smtClean="0">
                <a:solidFill>
                  <a:srgbClr val="0000FF"/>
                </a:solidFill>
              </a:rPr>
              <a:t>approximate expression </a:t>
            </a:r>
          </a:p>
          <a:p>
            <a:r>
              <a:rPr lang="en-US" sz="2400" dirty="0" smtClean="0">
                <a:solidFill>
                  <a:srgbClr val="0000FF"/>
                </a:solidFill>
              </a:rPr>
              <a:t>for</a:t>
            </a:r>
            <a:r>
              <a:rPr lang="en-US" sz="2400" dirty="0" smtClean="0"/>
              <a:t> </a:t>
            </a:r>
            <a:r>
              <a:rPr lang="en-US" sz="2400" b="1" dirty="0" smtClean="0"/>
              <a:t>A</a:t>
            </a:r>
            <a:r>
              <a:rPr lang="en-US" sz="2400" dirty="0" smtClean="0"/>
              <a:t>(</a:t>
            </a:r>
            <a:r>
              <a:rPr lang="en-US" sz="2400" b="1" dirty="0" smtClean="0"/>
              <a:t>r</a:t>
            </a:r>
            <a:r>
              <a:rPr lang="en-US" sz="2400" dirty="0" smtClean="0"/>
              <a:t>, t)</a:t>
            </a:r>
            <a:r>
              <a:rPr lang="en-US" sz="2400" dirty="0" smtClean="0">
                <a:solidFill>
                  <a:srgbClr val="0000FF"/>
                </a:solidFill>
              </a:rPr>
              <a:t> ?</a:t>
            </a:r>
            <a:endParaRPr lang="en-US" sz="2400" dirty="0">
              <a:solidFill>
                <a:srgbClr val="0000FF"/>
              </a:solidFill>
            </a:endParaRPr>
          </a:p>
        </p:txBody>
      </p:sp>
      <p:graphicFrame>
        <p:nvGraphicFramePr>
          <p:cNvPr id="7" name="Object 6"/>
          <p:cNvGraphicFramePr>
            <a:graphicFrameLocks noChangeAspect="1"/>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986526828"/>
              </p:ext>
            </p:extLst>
          </p:nvPr>
        </p:nvGraphicFramePr>
        <p:xfrm>
          <a:off x="4300538" y="1819275"/>
          <a:ext cx="4233862" cy="4157663"/>
        </p:xfrm>
        <a:graphic>
          <a:graphicData uri="http://schemas.openxmlformats.org/presentationml/2006/ole">
            <p:oleObj spid="_x0000_s3128" name="Equation" r:id="rId5" imgW="1879600" imgH="1841500" progId="Equation.3">
              <p:embed/>
            </p:oleObj>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782876912"/>
              </p:ext>
            </p:extLst>
          </p:nvPr>
        </p:nvGraphicFramePr>
        <p:xfrm>
          <a:off x="5369185" y="273843"/>
          <a:ext cx="2028825" cy="392113"/>
        </p:xfrm>
        <a:graphic>
          <a:graphicData uri="http://schemas.openxmlformats.org/presentationml/2006/ole">
            <p:oleObj spid="_x0000_s3129" name="Equation" r:id="rId6" imgW="1117600" imgH="215900" progId="Equation.3">
              <p:embed/>
            </p:oleObj>
          </a:graphicData>
        </a:graphic>
      </p:graphicFrame>
      <p:grpSp>
        <p:nvGrpSpPr>
          <p:cNvPr id="14" name="Group 13"/>
          <p:cNvGrpSpPr/>
          <p:nvPr/>
        </p:nvGrpSpPr>
        <p:grpSpPr>
          <a:xfrm>
            <a:off x="7398890" y="96043"/>
            <a:ext cx="1594186" cy="1652826"/>
            <a:chOff x="7397485" y="711200"/>
            <a:chExt cx="1327415" cy="914400"/>
          </a:xfrm>
        </p:grpSpPr>
        <p:grpSp>
          <p:nvGrpSpPr>
            <p:cNvPr id="3" name="Group 2"/>
            <p:cNvGrpSpPr/>
            <p:nvPr/>
          </p:nvGrpSpPr>
          <p:grpSpPr>
            <a:xfrm flipH="1">
              <a:off x="7397485" y="1041401"/>
              <a:ext cx="159013" cy="584199"/>
              <a:chOff x="6972299" y="63500"/>
              <a:chExt cx="584199" cy="2146299"/>
            </a:xfrm>
          </p:grpSpPr>
          <p:sp>
            <p:nvSpPr>
              <p:cNvPr id="9" name="Oval 8"/>
              <p:cNvSpPr/>
              <p:nvPr/>
            </p:nvSpPr>
            <p:spPr bwMode="auto">
              <a:xfrm>
                <a:off x="6972299" y="63500"/>
                <a:ext cx="584199" cy="584199"/>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a typeface="ヒラギノ角ゴ Pro W3" pitchFamily="16" charset="-128"/>
                </a:endParaRPr>
              </a:p>
            </p:txBody>
          </p:sp>
          <p:sp>
            <p:nvSpPr>
              <p:cNvPr id="10" name="Oval 9"/>
              <p:cNvSpPr/>
              <p:nvPr/>
            </p:nvSpPr>
            <p:spPr bwMode="auto">
              <a:xfrm>
                <a:off x="6972299" y="1625600"/>
                <a:ext cx="584199" cy="584199"/>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a typeface="ヒラギノ角ゴ Pro W3" pitchFamily="16" charset="-128"/>
                </a:endParaRPr>
              </a:p>
            </p:txBody>
          </p:sp>
          <p:cxnSp>
            <p:nvCxnSpPr>
              <p:cNvPr id="11" name="Straight Connector 10"/>
              <p:cNvCxnSpPr>
                <a:stCxn id="9" idx="4"/>
                <a:endCxn id="10" idx="0"/>
              </p:cNvCxnSpPr>
              <p:nvPr/>
            </p:nvCxnSpPr>
            <p:spPr bwMode="auto">
              <a:xfrm>
                <a:off x="7264399" y="647699"/>
                <a:ext cx="0" cy="977901"/>
              </a:xfrm>
              <a:prstGeom prst="line">
                <a:avLst/>
              </a:prstGeom>
              <a:solidFill>
                <a:schemeClr val="accent1"/>
              </a:solidFill>
              <a:ln w="57150" cap="flat" cmpd="sng" algn="ctr">
                <a:solidFill>
                  <a:srgbClr val="000000"/>
                </a:solidFill>
                <a:prstDash val="solid"/>
                <a:round/>
                <a:headEnd type="none" w="med" len="med"/>
                <a:tailEnd type="none" w="med" len="med"/>
              </a:ln>
              <a:effectLst/>
            </p:spPr>
          </p:cxnSp>
        </p:grpSp>
        <p:cxnSp>
          <p:nvCxnSpPr>
            <p:cNvPr id="12" name="Straight Arrow Connector 11"/>
            <p:cNvCxnSpPr/>
            <p:nvPr/>
          </p:nvCxnSpPr>
          <p:spPr bwMode="auto">
            <a:xfrm flipV="1">
              <a:off x="7556498" y="711200"/>
              <a:ext cx="1168402" cy="6096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13" name="TextBox 12"/>
            <p:cNvSpPr txBox="1"/>
            <p:nvPr/>
          </p:nvSpPr>
          <p:spPr>
            <a:xfrm>
              <a:off x="8212137" y="936990"/>
              <a:ext cx="274497" cy="369332"/>
            </a:xfrm>
            <a:prstGeom prst="rect">
              <a:avLst/>
            </a:prstGeom>
            <a:noFill/>
          </p:spPr>
          <p:txBody>
            <a:bodyPr wrap="none" rtlCol="0">
              <a:spAutoFit/>
            </a:bodyPr>
            <a:lstStyle/>
            <a:p>
              <a:r>
                <a:rPr lang="en-US" b="1" dirty="0" smtClean="0"/>
                <a:t>r</a:t>
              </a:r>
              <a:endParaRPr lang="en-US" b="1" dirty="0"/>
            </a:p>
          </p:txBody>
        </p:sp>
      </p:grpSp>
      <p:cxnSp>
        <p:nvCxnSpPr>
          <p:cNvPr id="15" name="Straight Arrow Connector 14"/>
          <p:cNvCxnSpPr/>
          <p:nvPr/>
        </p:nvCxnSpPr>
        <p:spPr bwMode="auto">
          <a:xfrm>
            <a:off x="7251700" y="907494"/>
            <a:ext cx="0" cy="571499"/>
          </a:xfrm>
          <a:prstGeom prst="straightConnector1">
            <a:avLst/>
          </a:prstGeom>
          <a:solidFill>
            <a:schemeClr val="accent1"/>
          </a:solidFill>
          <a:ln w="9525" cap="flat" cmpd="sng" algn="ctr">
            <a:solidFill>
              <a:schemeClr val="tx1"/>
            </a:solidFill>
            <a:prstDash val="solid"/>
            <a:round/>
            <a:headEnd type="arrow"/>
            <a:tailEnd type="arrow"/>
          </a:ln>
          <a:effectLst/>
        </p:spPr>
      </p:cxnSp>
      <p:sp>
        <p:nvSpPr>
          <p:cNvPr id="17" name="Rectangle 16"/>
          <p:cNvSpPr/>
          <p:nvPr/>
        </p:nvSpPr>
        <p:spPr bwMode="auto">
          <a:xfrm>
            <a:off x="7124700" y="649763"/>
            <a:ext cx="241977" cy="219923"/>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ヒラギノ角ゴ Pro W3" pitchFamily="16" charset="-128"/>
            </a:endParaRPr>
          </a:p>
        </p:txBody>
      </p:sp>
      <p:sp>
        <p:nvSpPr>
          <p:cNvPr id="16" name="TextBox 15"/>
          <p:cNvSpPr txBox="1"/>
          <p:nvPr/>
        </p:nvSpPr>
        <p:spPr>
          <a:xfrm>
            <a:off x="6882723" y="1008578"/>
            <a:ext cx="241977" cy="369332"/>
          </a:xfrm>
          <a:prstGeom prst="rect">
            <a:avLst/>
          </a:prstGeom>
          <a:noFill/>
        </p:spPr>
        <p:txBody>
          <a:bodyPr wrap="square" rtlCol="0">
            <a:spAutoFit/>
          </a:bodyPr>
          <a:lstStyle/>
          <a:p>
            <a:r>
              <a:rPr lang="en-US" dirty="0" smtClean="0"/>
              <a:t>d</a:t>
            </a:r>
            <a:endParaRPr lang="en-US" dirty="0"/>
          </a:p>
        </p:txBody>
      </p:sp>
      <p:sp>
        <p:nvSpPr>
          <p:cNvPr id="18" name="Text Box 8"/>
          <p:cNvSpPr txBox="1">
            <a:spLocks noChangeArrowheads="1"/>
          </p:cNvSpPr>
          <p:nvPr/>
        </p:nvSpPr>
        <p:spPr bwMode="auto">
          <a:xfrm>
            <a:off x="0" y="0"/>
            <a:ext cx="366557" cy="215444"/>
          </a:xfrm>
          <a:prstGeom prst="rect">
            <a:avLst/>
          </a:prstGeom>
          <a:noFill/>
          <a:ln w="9525">
            <a:noFill/>
            <a:miter lim="800000"/>
            <a:headEnd/>
            <a:tailEnd/>
          </a:ln>
        </p:spPr>
        <p:txBody>
          <a:bodyPr wrap="none">
            <a:prstTxWarp prst="textNoShape">
              <a:avLst/>
            </a:prstTxWarp>
            <a:spAutoFit/>
          </a:bodyPr>
          <a:lstStyle/>
          <a:p>
            <a:r>
              <a:rPr lang="en-US" sz="800" dirty="0" smtClean="0"/>
              <a:t>11</a:t>
            </a:r>
            <a:r>
              <a:rPr lang="en-US" sz="800" dirty="0" smtClean="0"/>
              <a:t>.8</a:t>
            </a:r>
            <a:endParaRPr lang="en-US" sz="800"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663055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3809312476"/>
              </p:ext>
            </p:extLst>
          </p:nvPr>
        </p:nvGraphicFramePr>
        <p:xfrm>
          <a:off x="1695450" y="510381"/>
          <a:ext cx="304800" cy="439737"/>
        </p:xfrm>
        <a:graphic>
          <a:graphicData uri="http://schemas.openxmlformats.org/presentationml/2006/ole">
            <p:oleObj spid="_x0000_s4168" name="Equation" r:id="rId4" imgW="114300" imgH="165100" progId="Equation.3">
              <p:embed/>
            </p:oleObj>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1074322138"/>
              </p:ext>
            </p:extLst>
          </p:nvPr>
        </p:nvGraphicFramePr>
        <p:xfrm>
          <a:off x="596900" y="1179513"/>
          <a:ext cx="3003550" cy="2781300"/>
        </p:xfrm>
        <a:graphic>
          <a:graphicData uri="http://schemas.openxmlformats.org/presentationml/2006/ole">
            <p:oleObj spid="_x0000_s4169" name="Equation" r:id="rId5" imgW="1333500" imgH="1219200" progId="Equation.3">
              <p:embed/>
            </p:oleObj>
          </a:graphicData>
        </a:graphic>
      </p:graphicFrame>
      <p:sp>
        <p:nvSpPr>
          <p:cNvPr id="2" name="TextBox 1"/>
          <p:cNvSpPr txBox="1"/>
          <p:nvPr/>
        </p:nvSpPr>
        <p:spPr>
          <a:xfrm>
            <a:off x="533400" y="520700"/>
            <a:ext cx="4666061" cy="461665"/>
          </a:xfrm>
          <a:prstGeom prst="rect">
            <a:avLst/>
          </a:prstGeom>
          <a:noFill/>
        </p:spPr>
        <p:txBody>
          <a:bodyPr wrap="none" rtlCol="0">
            <a:spAutoFit/>
          </a:bodyPr>
          <a:lstStyle/>
          <a:p>
            <a:r>
              <a:rPr lang="en-US" sz="2400" dirty="0" smtClean="0"/>
              <a:t>What is      in spherical coordinates? </a:t>
            </a:r>
            <a:endParaRPr lang="en-US" sz="2400" dirty="0"/>
          </a:p>
        </p:txBody>
      </p:sp>
      <p:graphicFrame>
        <p:nvGraphicFramePr>
          <p:cNvPr id="5" name="Object 4"/>
          <p:cNvGraphicFramePr>
            <a:graphicFrameLocks noChangeAspect="1"/>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1526954169"/>
              </p:ext>
            </p:extLst>
          </p:nvPr>
        </p:nvGraphicFramePr>
        <p:xfrm>
          <a:off x="392113" y="4037013"/>
          <a:ext cx="8039100" cy="889000"/>
        </p:xfrm>
        <a:graphic>
          <a:graphicData uri="http://schemas.openxmlformats.org/presentationml/2006/ole">
            <p:oleObj spid="_x0000_s4170" name="Equation" r:id="rId6" imgW="3568700" imgH="393700" progId="Equation.3">
              <p:embed/>
            </p:oleObj>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1547631630"/>
              </p:ext>
            </p:extLst>
          </p:nvPr>
        </p:nvGraphicFramePr>
        <p:xfrm>
          <a:off x="820738" y="5253038"/>
          <a:ext cx="7180262" cy="946150"/>
        </p:xfrm>
        <a:graphic>
          <a:graphicData uri="http://schemas.openxmlformats.org/presentationml/2006/ole">
            <p:oleObj spid="_x0000_s4171" name="Equation" r:id="rId7" imgW="3187700" imgH="419100" progId="Equation.3">
              <p:embed/>
            </p:oleObj>
          </a:graphicData>
        </a:graphic>
      </p:graphicFrame>
      <p:sp>
        <p:nvSpPr>
          <p:cNvPr id="8" name="Text Box 8"/>
          <p:cNvSpPr txBox="1">
            <a:spLocks noChangeArrowheads="1"/>
          </p:cNvSpPr>
          <p:nvPr/>
        </p:nvSpPr>
        <p:spPr bwMode="auto">
          <a:xfrm>
            <a:off x="0" y="0"/>
            <a:ext cx="366557" cy="215444"/>
          </a:xfrm>
          <a:prstGeom prst="rect">
            <a:avLst/>
          </a:prstGeom>
          <a:noFill/>
          <a:ln w="9525">
            <a:noFill/>
            <a:miter lim="800000"/>
            <a:headEnd/>
            <a:tailEnd/>
          </a:ln>
        </p:spPr>
        <p:txBody>
          <a:bodyPr wrap="none">
            <a:prstTxWarp prst="textNoShape">
              <a:avLst/>
            </a:prstTxWarp>
            <a:spAutoFit/>
          </a:bodyPr>
          <a:lstStyle/>
          <a:p>
            <a:r>
              <a:rPr lang="en-US" sz="800" dirty="0" smtClean="0"/>
              <a:t>11</a:t>
            </a:r>
            <a:r>
              <a:rPr lang="en-US" sz="800" dirty="0" smtClean="0"/>
              <a:t>.9</a:t>
            </a:r>
            <a:endParaRPr lang="en-US" sz="800"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618942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65</TotalTime>
  <Words>5186</Words>
  <Application>Microsoft Macintosh PowerPoint</Application>
  <PresentationFormat>On-screen Show (4:3)</PresentationFormat>
  <Paragraphs>339</Paragraphs>
  <Slides>17</Slides>
  <Notes>16</Notes>
  <HiddenSlides>0</HiddenSlides>
  <MMClips>0</MMClips>
  <ScaleCrop>false</ScaleCrop>
  <HeadingPairs>
    <vt:vector size="6" baseType="variant">
      <vt:variant>
        <vt:lpstr>Design Template</vt:lpstr>
      </vt:variant>
      <vt:variant>
        <vt:i4>1</vt:i4>
      </vt:variant>
      <vt:variant>
        <vt:lpstr>Embedded OLE Servers</vt:lpstr>
      </vt:variant>
      <vt:variant>
        <vt:i4>1</vt:i4>
      </vt:variant>
      <vt:variant>
        <vt:lpstr>Slide Titles</vt:lpstr>
      </vt:variant>
      <vt:variant>
        <vt:i4>17</vt:i4>
      </vt:variant>
    </vt:vector>
  </HeadingPairs>
  <TitlesOfParts>
    <vt:vector size="19" baseType="lpstr">
      <vt:lpstr>Office Theme</vt:lpstr>
      <vt:lpstr>Equation</vt:lpstr>
      <vt:lpstr>Electricity and Magnetism II</vt:lpstr>
      <vt:lpstr>The integrated Poynting flux heading out to infinity is</vt:lpstr>
      <vt:lpstr>Slide 3</vt:lpstr>
      <vt:lpstr>A charge moves in a straight line with constant velocity. Does it radiate?   A) Yes, and I can defend my answer B) Yes, but I cannot explain why I believe this C) No, and I can defend my answer D) No, but I cannot explain why I believe this E) It depends on the reference frame of the observer! </vt:lpstr>
      <vt:lpstr>A neutral infinite current sheet, K, is turned on at t=0, flows in the x-y plane, in the +y direction.  It is suddenly turned OFF at t=t1.   Describe E and B everywhere in space!</vt:lpstr>
      <vt:lpstr>A neutral infinite current sheet, K, is turned on at t=0, flows in the x-y plane, in the +y direction.  It is suddenly turned OFF at t=0.   Describe E and B everywhere in space!</vt:lpstr>
      <vt:lpstr>A small oscillating dipole has height d,  and charge q(t) at the ends.  A wire carries the oscillating current back and forth between the two poles.   What is I(t), the current in the wire? </vt:lpstr>
      <vt:lpstr>You are FAR from a small oscillating dipole, and you want to compute the vector potential:</vt:lpstr>
      <vt:lpstr>Slide 9</vt:lpstr>
      <vt:lpstr>Slide 10</vt:lpstr>
      <vt:lpstr>Slide 11</vt:lpstr>
      <vt:lpstr>Total power radiated by a small electric dipole is</vt:lpstr>
      <vt:lpstr>The time averaged Poynting vector  (far from a small electric dipole) is approximately:</vt:lpstr>
      <vt:lpstr>Slide 14</vt:lpstr>
      <vt:lpstr>Slide 15</vt:lpstr>
      <vt:lpstr>We’re interested in power radiated by a wiggling charge.   1) What physics variables might this power possibly depend on? (Come up with a complete, but not OVERcomplete list)  </vt:lpstr>
      <vt:lpstr>The TOTAL power of an accelerating (non-relativistic) charge is called Larmor’s formula. It depends on c, μ0, a (acceleration) and q (charge).  So I presume that means P =  cA μ0B aC  qD    (!? It’s at least a plausible guess…) </vt:lpstr>
    </vt:vector>
  </TitlesOfParts>
  <Company>University of Colorado</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 3320:  Electricity and Magnetism II</dc:title>
  <dc:creator>Danny Rehn</dc:creator>
  <cp:lastModifiedBy>Zombie</cp:lastModifiedBy>
  <cp:revision>17</cp:revision>
  <dcterms:created xsi:type="dcterms:W3CDTF">2012-07-09T01:08:53Z</dcterms:created>
  <dcterms:modified xsi:type="dcterms:W3CDTF">2012-07-09T01:50:00Z</dcterms:modified>
</cp:coreProperties>
</file>